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63" r:id="rId6"/>
    <p:sldMasterId id="2147483667" r:id="rId7"/>
    <p:sldMasterId id="2147483671" r:id="rId8"/>
    <p:sldMasterId id="2147483679" r:id="rId9"/>
  </p:sldMasterIdLst>
  <p:notesMasterIdLst>
    <p:notesMasterId r:id="rId40"/>
  </p:notesMasterIdLst>
  <p:sldIdLst>
    <p:sldId id="262" r:id="rId10"/>
    <p:sldId id="5532" r:id="rId11"/>
    <p:sldId id="773" r:id="rId12"/>
    <p:sldId id="1925" r:id="rId13"/>
    <p:sldId id="264" r:id="rId14"/>
    <p:sldId id="409" r:id="rId15"/>
    <p:sldId id="425" r:id="rId16"/>
    <p:sldId id="477" r:id="rId17"/>
    <p:sldId id="426" r:id="rId18"/>
    <p:sldId id="1612" r:id="rId19"/>
    <p:sldId id="755" r:id="rId20"/>
    <p:sldId id="1583" r:id="rId21"/>
    <p:sldId id="266" r:id="rId22"/>
    <p:sldId id="430" r:id="rId23"/>
    <p:sldId id="420" r:id="rId24"/>
    <p:sldId id="391" r:id="rId25"/>
    <p:sldId id="5534" r:id="rId26"/>
    <p:sldId id="392" r:id="rId27"/>
    <p:sldId id="431" r:id="rId28"/>
    <p:sldId id="432" r:id="rId29"/>
    <p:sldId id="685" r:id="rId30"/>
    <p:sldId id="423" r:id="rId31"/>
    <p:sldId id="397" r:id="rId32"/>
    <p:sldId id="5536" r:id="rId33"/>
    <p:sldId id="5473" r:id="rId34"/>
    <p:sldId id="684" r:id="rId35"/>
    <p:sldId id="297" r:id="rId36"/>
    <p:sldId id="1584" r:id="rId37"/>
    <p:sldId id="1959" r:id="rId38"/>
    <p:sldId id="1956" r:id="rId39"/>
  </p:sldIdLst>
  <p:sldSz cx="9144000" cy="5143500" type="screen16x9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Y-TARRIET Damien" initials="MD" lastIdx="2" clrIdx="0">
    <p:extLst>
      <p:ext uri="{19B8F6BF-5375-455C-9EA6-DF929625EA0E}">
        <p15:presenceInfo xmlns:p15="http://schemas.microsoft.com/office/powerpoint/2012/main" userId="S-1-5-21-1984103176-1392526404-970877317-696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8E"/>
    <a:srgbClr val="33892D"/>
    <a:srgbClr val="F39900"/>
    <a:srgbClr val="009900"/>
    <a:srgbClr val="339933"/>
    <a:srgbClr val="B29900"/>
    <a:srgbClr val="F35A00"/>
    <a:srgbClr val="669900"/>
    <a:srgbClr val="F35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4914" autoAdjust="0"/>
  </p:normalViewPr>
  <p:slideViewPr>
    <p:cSldViewPr>
      <p:cViewPr varScale="1">
        <p:scale>
          <a:sx n="68" d="100"/>
          <a:sy n="68" d="100"/>
        </p:scale>
        <p:origin x="119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8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31T11:29:25.149" idx="1">
    <p:pos x="10" y="10"/>
    <p:text>724 employees (at 31 December 2021)</p:text>
    <p:extLst>
      <p:ext uri="{C676402C-5697-4E1C-873F-D02D1690AC5C}">
        <p15:threadingInfo xmlns:p15="http://schemas.microsoft.com/office/powerpoint/2012/main" timeZoneBias="-6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07:50:29.24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73,'0'-2,"0"2,0-2,0 1,0 0,0 0,0 0,1 0,-1-1,1 2,-1-2,0 1,0 0,1 0,0 0,0 0,-1 0,1 0,0 0,0 0,-1 0,1 1,0-1,0 0,0 0,0 1,0 0,0-1,0 0,2 0,37-7,-28 7,108-16,135 0,234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07:50:29.67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442 8,'-9'0,"-13"0,-17 0,-22 0,-14 0,-11 0,3-3,16-1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5T07:50:33.67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F09EF-4025-4D9B-BFF0-71892AA7CA23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4CE0-13E9-47C5-B632-EEA9A88F6A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12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Lucida Sans" panose="020B0602030504020204" pitchFamily="34" charset="0"/>
              </a:rPr>
              <a:t>Pour modifier la </a:t>
            </a:r>
            <a:r>
              <a:rPr lang="fr-FR" b="1" dirty="0">
                <a:latin typeface="Lucida Sans" panose="020B0602030504020204" pitchFamily="34" charset="0"/>
              </a:rPr>
              <a:t>date</a:t>
            </a:r>
            <a:r>
              <a:rPr lang="fr-FR" dirty="0">
                <a:latin typeface="Lucida Sans" panose="020B0602030504020204" pitchFamily="34" charset="0"/>
              </a:rPr>
              <a:t> et la </a:t>
            </a:r>
            <a:r>
              <a:rPr lang="fr-FR" b="1" dirty="0">
                <a:latin typeface="Lucida Sans" panose="020B0602030504020204" pitchFamily="34" charset="0"/>
              </a:rPr>
              <a:t>référence Socrate </a:t>
            </a:r>
            <a:r>
              <a:rPr lang="fr-FR" dirty="0">
                <a:latin typeface="Lucida Sans" panose="020B0602030504020204" pitchFamily="34" charset="0"/>
              </a:rPr>
              <a:t>en </a:t>
            </a:r>
            <a:r>
              <a:rPr lang="fr-FR" i="1" dirty="0">
                <a:latin typeface="Lucida Sans" panose="020B0602030504020204" pitchFamily="34" charset="0"/>
              </a:rPr>
              <a:t>en-tête</a:t>
            </a:r>
            <a:r>
              <a:rPr lang="fr-FR" dirty="0">
                <a:latin typeface="Lucida Sans" panose="020B0602030504020204" pitchFamily="34" charset="0"/>
              </a:rPr>
              <a:t> et </a:t>
            </a:r>
            <a:r>
              <a:rPr lang="fr-FR" i="1" dirty="0">
                <a:latin typeface="Lucida Sans" panose="020B0602030504020204" pitchFamily="34" charset="0"/>
              </a:rPr>
              <a:t>pied de page </a:t>
            </a:r>
            <a:r>
              <a:rPr lang="fr-FR" dirty="0">
                <a:latin typeface="Lucida Sans" panose="020B0602030504020204" pitchFamily="34" charset="0"/>
              </a:rPr>
              <a:t>de toutes les diapositives :</a:t>
            </a:r>
          </a:p>
          <a:p>
            <a:r>
              <a:rPr lang="fr-FR" dirty="0">
                <a:latin typeface="Lucida Sans" panose="020B0602030504020204" pitchFamily="34" charset="0"/>
              </a:rPr>
              <a:t>=&gt;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Onglet [Insertion] | En-tête et pied de page</a:t>
            </a:r>
          </a:p>
          <a:p>
            <a:r>
              <a:rPr lang="fr-FR" dirty="0">
                <a:latin typeface="Lucida Sans" panose="020B0602030504020204" pitchFamily="34" charset="0"/>
              </a:rPr>
              <a:t>	-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Dans le champ "Fixe", remplacez "</a:t>
            </a:r>
            <a:r>
              <a:rPr lang="fr-FR" dirty="0" err="1">
                <a:latin typeface="Lucida Sans" panose="020B0602030504020204" pitchFamily="34" charset="0"/>
              </a:rPr>
              <a:t>jj</a:t>
            </a:r>
            <a:r>
              <a:rPr lang="fr-FR" dirty="0">
                <a:latin typeface="Lucida Sans" panose="020B0602030504020204" pitchFamily="34" charset="0"/>
              </a:rPr>
              <a:t> </a:t>
            </a:r>
            <a:r>
              <a:rPr lang="fr-FR" dirty="0" err="1">
                <a:latin typeface="Lucida Sans" panose="020B0602030504020204" pitchFamily="34" charset="0"/>
              </a:rPr>
              <a:t>mmmm</a:t>
            </a:r>
            <a:r>
              <a:rPr lang="fr-FR" dirty="0">
                <a:latin typeface="Lucida Sans" panose="020B0602030504020204" pitchFamily="34" charset="0"/>
              </a:rPr>
              <a:t> </a:t>
            </a:r>
            <a:r>
              <a:rPr lang="fr-FR" dirty="0" err="1">
                <a:latin typeface="Lucida Sans" panose="020B0602030504020204" pitchFamily="34" charset="0"/>
              </a:rPr>
              <a:t>aaaa</a:t>
            </a:r>
            <a:r>
              <a:rPr lang="fr-FR" dirty="0">
                <a:latin typeface="Lucida Sans" panose="020B0602030504020204" pitchFamily="34" charset="0"/>
              </a:rPr>
              <a:t>" par la date et cochez la case "Date et heure"</a:t>
            </a:r>
          </a:p>
          <a:p>
            <a:r>
              <a:rPr lang="fr-FR" dirty="0">
                <a:latin typeface="Lucida Sans" panose="020B0602030504020204" pitchFamily="34" charset="0"/>
              </a:rPr>
              <a:t>	-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Dans le champ "Pied de page", modifiez la référence Socrate et cochez la case</a:t>
            </a:r>
          </a:p>
          <a:p>
            <a:r>
              <a:rPr lang="fr-FR" dirty="0">
                <a:latin typeface="Lucida Sans" panose="020B0602030504020204" pitchFamily="34" charset="0"/>
              </a:rPr>
              <a:t>	-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Vous pouvez également ajouter le numéro de diapositive en cochant la case associée</a:t>
            </a:r>
          </a:p>
          <a:p>
            <a:r>
              <a:rPr lang="fr-FR" dirty="0">
                <a:latin typeface="Lucida Sans" panose="020B0602030504020204" pitchFamily="34" charset="0"/>
              </a:rPr>
              <a:t>	- Cliquez sur le bouton [Appliquer partout]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09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want is to create links between citizens and the subject of radioactive waste.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accomplish that, we have created a range of tools, from the simplest to the most complicated, ranging from basic information to a close relationship and co-construction.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4C99B-E8D5-498D-947E-76626F08FE00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82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our aim is to capture the public’s interest in order to create a specific debate on radioactive waste. As the debate on nuclear power is quite intense in France, we have to raise awareness of the collective responsibility that radioactive waste represents.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our goal is to reinforce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Andra’s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image, through advertising, for example, as you can see here.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4C99B-E8D5-498D-947E-76626F08FE00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2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99B-E8D5-498D-947E-76626F08FE0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68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 purpose is to provide full in-depth information to the public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Bure where the underground lab is located, a big visitors’ centre enables the public to find out about all aspects of the project. 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centre is open every weekend and offers guided tours to all members of the public without having to book.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may sound anecdotal, but the mayors of the small villages around the facility have a permanent access pass. This has turned out to be quite an efficient way to build trust.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put a great deal of effort into younger audiences. We provide educational material, we organize conferences and visits and we welcome a lot of students on our sites.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4C99B-E8D5-498D-947E-76626F08FE00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968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 purpose is to provide full in-depth information to the public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Bure where the underground lab is located, a big visitors’ centre enables the public to find out about all aspects of the project. 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centre is open every weekend and offers guided tours to all members of the public without having to book.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may sound anecdotal, but the mayors of the small villages around the facility have a permanent access pass. This has turned out to be quite an efficient way to build trust.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put a great deal of effort into younger audiences. We provide educational material, we organize conferences and visits and we welcome a lot of students on our sites.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4C99B-E8D5-498D-947E-76626F08FE00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679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 purpose is to provide full in-depth information to the public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Bure where the underground lab is located, a big visitors’ centre enables the public to find out about all aspects of the project. 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centre is open every weekend and offers guided tours to all members of the public without having to book.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may sound anecdotal, but the mayors of the small villages around the facility have a permanent access pass. This has turned out to be quite an efficient way to build trust.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put a great deal of effort into younger audiences. We provide educational material, we organize conferences and visits and we welcome a lot of students on our sites.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4C99B-E8D5-498D-947E-76626F08FE00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23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Dialogue means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encouraging real discussions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only top-down communication.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do that, we increase the number of opportunities to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 directly with the public.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 we organise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days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a year, where we welcome 1000 people to the facility. And on those days, we rely on our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employees, whom we coach, inform and train,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answer visitors’ questions for example on the occasion of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to door campaigns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4846D9BB-0DFA-404B-A8F1-37CE5251BC36}" type="slidenum">
              <a:rPr lang="fr-FR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21</a:t>
            </a:fld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to be said that we sometimes feel like we have gone round in circles for the last 30 years because the same questions always come up.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why we try to talk about the subject in a different way, using other means of expression such as science fiction, street art (here you can see a mural with Einstein and Marie Curie done by a local street artist on the surface disposal structures), or podcasts…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4846D9BB-0DFA-404B-A8F1-37CE5251BC36}" type="slidenum">
              <a:rPr lang="fr-FR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22</a:t>
            </a:fld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92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step is to involve some local stakeholders and residents: some issues are not decided yet.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 can still be improved.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we have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 topics in the project which we can build together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develop with the population.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2017 we have had a formal consultation roadmap with workshops organised regularly on specific topics such as local integration.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4C99B-E8D5-498D-947E-76626F08FE0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282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HCTISN Un groupe de suivi des démarches de concertation sur le projet </a:t>
            </a:r>
            <a:r>
              <a:rPr lang="fr-FR" dirty="0" err="1"/>
              <a:t>Cigéo</a:t>
            </a:r>
            <a:r>
              <a:rPr lang="fr-FR" dirty="0"/>
              <a:t> a été mis en place par le HCTISN afin d’assurer leur articulation et complémentarité. Une trentaine de parties prenantes sont membres du groupe qui se réunit à 3 à 4 fois par an. </a:t>
            </a:r>
          </a:p>
          <a:p>
            <a:r>
              <a:rPr lang="fr-FR" dirty="0"/>
              <a:t>, CNDP, </a:t>
            </a:r>
          </a:p>
          <a:p>
            <a:r>
              <a:rPr lang="fr-FR" dirty="0"/>
              <a:t>GT PNGMDR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CLI, réunions en mairie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99B-E8D5-498D-947E-76626F08FE0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2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1700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99249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tx2"/>
                </a:solidFill>
              </a:rPr>
              <a:t>Fiscalité</a:t>
            </a:r>
          </a:p>
          <a:p>
            <a:pPr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Budget mobilisé localement par l’Andra : </a:t>
            </a:r>
            <a:r>
              <a:rPr lang="fr-FR" sz="1200" b="1" dirty="0">
                <a:solidFill>
                  <a:schemeClr val="tx2"/>
                </a:solidFill>
              </a:rPr>
              <a:t>69,7 millions d’euros </a:t>
            </a:r>
          </a:p>
          <a:p>
            <a:pPr>
              <a:spcAft>
                <a:spcPts val="600"/>
              </a:spcAft>
            </a:pPr>
            <a:r>
              <a:rPr lang="fr-FR" sz="1200" b="1" dirty="0">
                <a:solidFill>
                  <a:schemeClr val="tx2"/>
                </a:solidFill>
              </a:rPr>
              <a:t>5,9 millions d’euros de fiscalité locale directe</a:t>
            </a:r>
            <a:r>
              <a:rPr lang="fr-FR" sz="1200" dirty="0">
                <a:solidFill>
                  <a:schemeClr val="tx2"/>
                </a:solidFill>
              </a:rPr>
              <a:t>, dont 3,4 millions d’euros en taxe foncière et 2,5 millions d’euros en contribution économique territoriale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accent4"/>
                </a:solidFill>
              </a:rPr>
              <a:t>Achats</a:t>
            </a:r>
            <a:r>
              <a:rPr lang="fr-FR" sz="1100" b="1" dirty="0">
                <a:solidFill>
                  <a:schemeClr val="accent4"/>
                </a:solidFill>
              </a:rPr>
              <a:t> </a:t>
            </a:r>
            <a:r>
              <a:rPr lang="fr-FR" sz="1200" b="1" dirty="0">
                <a:solidFill>
                  <a:schemeClr val="accent4"/>
                </a:solidFill>
              </a:rPr>
              <a:t>locaux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tx2"/>
                </a:solidFill>
              </a:rPr>
              <a:t>19,6 millions d’euros d’achats locaux, </a:t>
            </a:r>
            <a:r>
              <a:rPr lang="fr-FR" sz="1200" dirty="0">
                <a:solidFill>
                  <a:schemeClr val="tx2"/>
                </a:solidFill>
              </a:rPr>
              <a:t>soit </a:t>
            </a:r>
            <a:r>
              <a:rPr lang="fr-FR" sz="1200" b="1" dirty="0">
                <a:solidFill>
                  <a:schemeClr val="tx2"/>
                </a:solidFill>
              </a:rPr>
              <a:t>1  597 commandes </a:t>
            </a:r>
            <a:r>
              <a:rPr lang="fr-FR" sz="1200" dirty="0">
                <a:solidFill>
                  <a:schemeClr val="tx2"/>
                </a:solidFill>
              </a:rPr>
              <a:t>passées auprès de </a:t>
            </a:r>
            <a:r>
              <a:rPr lang="fr-FR" sz="1200" b="1" dirty="0">
                <a:solidFill>
                  <a:schemeClr val="tx2"/>
                </a:solidFill>
              </a:rPr>
              <a:t>417 entreprises locales </a:t>
            </a:r>
            <a:r>
              <a:rPr lang="fr-FR" sz="1200" dirty="0">
                <a:solidFill>
                  <a:schemeClr val="tx2"/>
                </a:solidFill>
              </a:rPr>
              <a:t>de Meuse, de Haute-Marne, de l’Aube et de la Manche </a:t>
            </a:r>
            <a:endParaRPr lang="fr-FR" sz="12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F35F00"/>
                </a:solidFill>
              </a:rPr>
              <a:t>Soutien à la vie locale</a:t>
            </a:r>
          </a:p>
          <a:p>
            <a:pPr>
              <a:spcAft>
                <a:spcPts val="600"/>
              </a:spcAft>
            </a:pPr>
            <a:r>
              <a:rPr lang="fr-FR" sz="1200" b="1" dirty="0">
                <a:solidFill>
                  <a:schemeClr val="tx2"/>
                </a:solidFill>
              </a:rPr>
              <a:t>90 projets locaux </a:t>
            </a:r>
            <a:r>
              <a:rPr lang="fr-FR" sz="1200" dirty="0">
                <a:solidFill>
                  <a:schemeClr val="tx2"/>
                </a:solidFill>
              </a:rPr>
              <a:t>soutenus par le Centre de Meuse/Haute-Marne </a:t>
            </a:r>
          </a:p>
          <a:p>
            <a:pPr>
              <a:spcAft>
                <a:spcPts val="600"/>
              </a:spcAft>
            </a:pPr>
            <a:r>
              <a:rPr lang="fr-FR" sz="1200" b="1" dirty="0">
                <a:solidFill>
                  <a:schemeClr val="tx2"/>
                </a:solidFill>
              </a:rPr>
              <a:t>Près de 140  000 € investis</a:t>
            </a:r>
            <a:endParaRPr lang="fr-FR" sz="1200" dirty="0">
              <a:solidFill>
                <a:schemeClr val="tx2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660CD0-98BC-D0BE-89B9-A4BC082598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ddp/dicom/24-0011</a:t>
            </a:r>
          </a:p>
        </p:txBody>
      </p:sp>
    </p:spTree>
    <p:extLst>
      <p:ext uri="{BB962C8B-B14F-4D97-AF65-F5344CB8AC3E}">
        <p14:creationId xmlns:p14="http://schemas.microsoft.com/office/powerpoint/2010/main" val="3897770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Lien vers la banque d’images  : </a:t>
            </a:r>
            <a:r>
              <a:rPr lang="fr-FR" b="0" dirty="0"/>
              <a:t>L:\Formulaires_ANDRA\Andra ModelePresentation_version_2018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4CE0-13E9-47C5-B632-EEA9A88F6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25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>
                <a:latin typeface="Lucida Sans" panose="020B0602030504020204" pitchFamily="34" charset="0"/>
              </a:rPr>
              <a:t>Pour mettre des mots en exergue </a:t>
            </a:r>
            <a:r>
              <a:rPr lang="fr-FR" baseline="0" dirty="0">
                <a:latin typeface="Lucida Sans" panose="020B0602030504020204" pitchFamily="34" charset="0"/>
              </a:rPr>
              <a:t>: </a:t>
            </a:r>
            <a:r>
              <a:rPr lang="fr-FR" b="1" baseline="0" dirty="0">
                <a:solidFill>
                  <a:srgbClr val="003B8E"/>
                </a:solidFill>
                <a:latin typeface="Lucida Sans" panose="020B0602030504020204" pitchFamily="34" charset="0"/>
              </a:rPr>
              <a:t>gras + couleur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-----------------------------------------------------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Police</a:t>
            </a:r>
            <a:r>
              <a:rPr lang="fr-FR" b="1" baseline="0" dirty="0">
                <a:latin typeface="Lucida Sans" panose="020B0602030504020204" pitchFamily="34" charset="0"/>
              </a:rPr>
              <a:t> courante : </a:t>
            </a:r>
            <a:r>
              <a:rPr lang="fr-FR" b="0" baseline="0" dirty="0">
                <a:latin typeface="Lucida Sans" panose="020B0602030504020204" pitchFamily="34" charset="0"/>
              </a:rPr>
              <a:t>Lucida Sans</a:t>
            </a:r>
            <a:endParaRPr lang="fr-FR" b="0" dirty="0">
              <a:latin typeface="Lucida Sans" panose="020B06020305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4CE0-13E9-47C5-B632-EEA9A88F6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462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297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4CE0-13E9-47C5-B632-EEA9A88F6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69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Lucida Sans" panose="020B0602030504020204" pitchFamily="34" charset="0"/>
              </a:rPr>
              <a:t>Pour modifier la </a:t>
            </a:r>
            <a:r>
              <a:rPr lang="fr-FR" b="1" dirty="0">
                <a:latin typeface="Lucida Sans" panose="020B0602030504020204" pitchFamily="34" charset="0"/>
              </a:rPr>
              <a:t>date</a:t>
            </a:r>
            <a:r>
              <a:rPr lang="fr-FR" dirty="0">
                <a:latin typeface="Lucida Sans" panose="020B0602030504020204" pitchFamily="34" charset="0"/>
              </a:rPr>
              <a:t> et la </a:t>
            </a:r>
            <a:r>
              <a:rPr lang="fr-FR" b="1" dirty="0">
                <a:latin typeface="Lucida Sans" panose="020B0602030504020204" pitchFamily="34" charset="0"/>
              </a:rPr>
              <a:t>référence Socrate </a:t>
            </a:r>
            <a:r>
              <a:rPr lang="fr-FR" dirty="0">
                <a:latin typeface="Lucida Sans" panose="020B0602030504020204" pitchFamily="34" charset="0"/>
              </a:rPr>
              <a:t>en </a:t>
            </a:r>
            <a:r>
              <a:rPr lang="fr-FR" i="1" dirty="0">
                <a:latin typeface="Lucida Sans" panose="020B0602030504020204" pitchFamily="34" charset="0"/>
              </a:rPr>
              <a:t>en-tête</a:t>
            </a:r>
            <a:r>
              <a:rPr lang="fr-FR" dirty="0">
                <a:latin typeface="Lucida Sans" panose="020B0602030504020204" pitchFamily="34" charset="0"/>
              </a:rPr>
              <a:t> et </a:t>
            </a:r>
            <a:r>
              <a:rPr lang="fr-FR" i="1" dirty="0">
                <a:latin typeface="Lucida Sans" panose="020B0602030504020204" pitchFamily="34" charset="0"/>
              </a:rPr>
              <a:t>pied de page </a:t>
            </a:r>
            <a:r>
              <a:rPr lang="fr-FR" dirty="0">
                <a:latin typeface="Lucida Sans" panose="020B0602030504020204" pitchFamily="34" charset="0"/>
              </a:rPr>
              <a:t>de toutes les diapositives :</a:t>
            </a:r>
          </a:p>
          <a:p>
            <a:r>
              <a:rPr lang="fr-FR" dirty="0">
                <a:latin typeface="Lucida Sans" panose="020B0602030504020204" pitchFamily="34" charset="0"/>
              </a:rPr>
              <a:t>=&gt;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Onglet [Insertion] | En-tête et pied de page</a:t>
            </a:r>
          </a:p>
          <a:p>
            <a:r>
              <a:rPr lang="fr-FR" dirty="0">
                <a:latin typeface="Lucida Sans" panose="020B0602030504020204" pitchFamily="34" charset="0"/>
              </a:rPr>
              <a:t>	-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Dans le champ "Fixe", remplacez "</a:t>
            </a:r>
            <a:r>
              <a:rPr lang="fr-FR" dirty="0" err="1">
                <a:latin typeface="Lucida Sans" panose="020B0602030504020204" pitchFamily="34" charset="0"/>
              </a:rPr>
              <a:t>jj</a:t>
            </a:r>
            <a:r>
              <a:rPr lang="fr-FR" dirty="0">
                <a:latin typeface="Lucida Sans" panose="020B0602030504020204" pitchFamily="34" charset="0"/>
              </a:rPr>
              <a:t> </a:t>
            </a:r>
            <a:r>
              <a:rPr lang="fr-FR" dirty="0" err="1">
                <a:latin typeface="Lucida Sans" panose="020B0602030504020204" pitchFamily="34" charset="0"/>
              </a:rPr>
              <a:t>mmmm</a:t>
            </a:r>
            <a:r>
              <a:rPr lang="fr-FR" dirty="0">
                <a:latin typeface="Lucida Sans" panose="020B0602030504020204" pitchFamily="34" charset="0"/>
              </a:rPr>
              <a:t> </a:t>
            </a:r>
            <a:r>
              <a:rPr lang="fr-FR" dirty="0" err="1">
                <a:latin typeface="Lucida Sans" panose="020B0602030504020204" pitchFamily="34" charset="0"/>
              </a:rPr>
              <a:t>aaaa</a:t>
            </a:r>
            <a:r>
              <a:rPr lang="fr-FR" dirty="0">
                <a:latin typeface="Lucida Sans" panose="020B0602030504020204" pitchFamily="34" charset="0"/>
              </a:rPr>
              <a:t>" par la date et cochez la case "Date et heure"</a:t>
            </a:r>
          </a:p>
          <a:p>
            <a:r>
              <a:rPr lang="fr-FR" dirty="0">
                <a:latin typeface="Lucida Sans" panose="020B0602030504020204" pitchFamily="34" charset="0"/>
              </a:rPr>
              <a:t>	-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Dans le champ "Pied de page", modifiez la référence Socrate et cochez la case</a:t>
            </a:r>
          </a:p>
          <a:p>
            <a:r>
              <a:rPr lang="fr-FR" dirty="0">
                <a:latin typeface="Lucida Sans" panose="020B0602030504020204" pitchFamily="34" charset="0"/>
              </a:rPr>
              <a:t>	-</a:t>
            </a:r>
            <a:r>
              <a:rPr lang="fr-FR" baseline="0" dirty="0">
                <a:latin typeface="Lucida Sans" panose="020B0602030504020204" pitchFamily="34" charset="0"/>
              </a:rPr>
              <a:t> </a:t>
            </a:r>
            <a:r>
              <a:rPr lang="fr-FR" dirty="0">
                <a:latin typeface="Lucida Sans" panose="020B0602030504020204" pitchFamily="34" charset="0"/>
              </a:rPr>
              <a:t>Vous pouvez également ajouter le numéro de diapositive en cochant la case associée</a:t>
            </a:r>
          </a:p>
          <a:p>
            <a:r>
              <a:rPr lang="fr-FR" dirty="0">
                <a:latin typeface="Lucida Sans" panose="020B0602030504020204" pitchFamily="34" charset="0"/>
              </a:rPr>
              <a:t>	- Cliquez sur le bouton [Appliquer partout]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51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02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822" indent="-172822">
              <a:buFontTx/>
              <a:buChar char="-"/>
            </a:pPr>
            <a:endParaRPr lang="en-GB" b="0" baseline="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7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96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HLW are coming from the reprocessing of spent fuel.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In this process, 95 to 97% of</a:t>
            </a:r>
            <a:r>
              <a:rPr lang="en-US" baseline="0" dirty="0"/>
              <a:t> spent fuel</a:t>
            </a:r>
            <a:r>
              <a:rPr lang="en-US" dirty="0"/>
              <a:t> material (U and Pu) are recycled. The remaining 3 to 5% are fission</a:t>
            </a:r>
            <a:r>
              <a:rPr lang="en-US" baseline="0" dirty="0"/>
              <a:t> products</a:t>
            </a:r>
            <a:r>
              <a:rPr lang="en-US" dirty="0"/>
              <a:t> and minor actinides that constitute the ultimate waste. These HLW are vitrified: incorporated and permanently immobilized in a glass matrix before being packaged.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ILW-LL is the result of 60 years of nuclear history. They are partly coming from the reprocessing of spent</a:t>
            </a:r>
            <a:r>
              <a:rPr lang="en-US" baseline="0" dirty="0"/>
              <a:t> fuel</a:t>
            </a:r>
            <a:r>
              <a:rPr lang="en-US" dirty="0"/>
              <a:t> (as for hull and end cap) and partly generated</a:t>
            </a:r>
            <a:r>
              <a:rPr lang="en-US" baseline="0" dirty="0"/>
              <a:t> by the operation of nuclear facilities (maintenance and activated waste, solidified effluents, ..)</a:t>
            </a:r>
            <a:r>
              <a:rPr lang="en-US" dirty="0"/>
              <a:t>. These wastes are placed in steel, stainless steel or concrete packages.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The conditioned volume of waste that will have to be disposed</a:t>
            </a:r>
            <a:r>
              <a:rPr lang="en-US" baseline="0" dirty="0"/>
              <a:t> of </a:t>
            </a:r>
            <a:r>
              <a:rPr lang="en-US" dirty="0"/>
              <a:t>in </a:t>
            </a:r>
            <a:r>
              <a:rPr lang="en-US" dirty="0" err="1"/>
              <a:t>Cigéo</a:t>
            </a:r>
            <a:r>
              <a:rPr lang="en-US" dirty="0"/>
              <a:t> is: 75,000 m</a:t>
            </a:r>
            <a:r>
              <a:rPr lang="en-US" baseline="30000" dirty="0"/>
              <a:t>3</a:t>
            </a:r>
            <a:r>
              <a:rPr lang="en-US" dirty="0"/>
              <a:t> for ILW-LL (60% already produced) and 10,000 m</a:t>
            </a:r>
            <a:r>
              <a:rPr lang="en-US" baseline="30000" dirty="0"/>
              <a:t>3</a:t>
            </a:r>
            <a:r>
              <a:rPr lang="en-US" dirty="0"/>
              <a:t> for HLW (40% already produced).</a:t>
            </a:r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8DAE9EAC-0731-4B58-965F-E90A035FAA0D}" type="slidenum">
              <a:rPr lang="fr-FR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11</a:t>
            </a:fld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1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095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Lien vers la banque d’images  : </a:t>
            </a:r>
            <a:r>
              <a:rPr lang="fr-FR" b="0" dirty="0"/>
              <a:t>L:\Formulaires_ANDRA\Andra ModelePresentation_version_2018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5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the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lesson is not to become overconfident because we know how quickly trust can be lost, so we should never believe that it has been won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not be afraid to repeat yourself: do not believe that because you have already said or done something, that box is ticked; you have to constantly maintain your efforts to inform, explain and discuss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it is a difficult subject that cannot be managed alone: the support of local and national elected officials is essential.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15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Sans photo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45666" y="987574"/>
            <a:ext cx="8856984" cy="1260000"/>
          </a:xfrm>
          <a:prstGeom prst="rect">
            <a:avLst/>
          </a:prstGeom>
          <a:solidFill>
            <a:srgbClr val="003B8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6"/>
          <p:cNvSpPr>
            <a:spLocks noGrp="1"/>
          </p:cNvSpPr>
          <p:nvPr>
            <p:ph type="title" hasCustomPrompt="1"/>
          </p:nvPr>
        </p:nvSpPr>
        <p:spPr>
          <a:xfrm>
            <a:off x="145604" y="987574"/>
            <a:ext cx="8856984" cy="126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5652120" y="2389187"/>
            <a:ext cx="338437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809103" y="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55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1 -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6686"/>
            <a:ext cx="3096768" cy="331012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001380" y="919780"/>
            <a:ext cx="72008" cy="3303940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139952" y="1419622"/>
            <a:ext cx="4896544" cy="6207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4139952" y="915566"/>
            <a:ext cx="4896544" cy="43204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6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31034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1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" y="1"/>
            <a:ext cx="1334627" cy="5143497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22698" y="1059582"/>
            <a:ext cx="7632700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defRPr sz="140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5F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44833" y="262330"/>
            <a:ext cx="7127167" cy="725244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marL="1165225" indent="0" algn="l" defTabSz="914400" rtl="0" eaLnBrk="1" latinLnBrk="0" hangingPunct="1">
              <a:spcBef>
                <a:spcPct val="0"/>
              </a:spcBef>
              <a:buNone/>
              <a:tabLst>
                <a:tab pos="1165225" algn="l"/>
              </a:tabLst>
              <a:defRPr lang="fr-FR" sz="2100" kern="1200" dirty="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pPr marL="1165225" lvl="0" indent="0" algn="l">
              <a:tabLst>
                <a:tab pos="1165225" algn="l"/>
              </a:tabLst>
            </a:pPr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50487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2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" y="0"/>
            <a:ext cx="4064826" cy="5143499"/>
          </a:xfrm>
          <a:prstGeom prst="rect">
            <a:avLst/>
          </a:prstGeom>
        </p:spPr>
      </p:pic>
      <p:sp>
        <p:nvSpPr>
          <p:cNvPr id="14" name="Titre 6"/>
          <p:cNvSpPr txBox="1">
            <a:spLocks/>
          </p:cNvSpPr>
          <p:nvPr userDrawn="1"/>
        </p:nvSpPr>
        <p:spPr>
          <a:xfrm>
            <a:off x="4067944" y="987574"/>
            <a:ext cx="4966394" cy="126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5652120" y="2389187"/>
            <a:ext cx="338437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809103" y="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8" name="Titre 3"/>
          <p:cNvSpPr>
            <a:spLocks noGrp="1"/>
          </p:cNvSpPr>
          <p:nvPr>
            <p:ph type="title" hasCustomPrompt="1"/>
          </p:nvPr>
        </p:nvSpPr>
        <p:spPr>
          <a:xfrm>
            <a:off x="1872496" y="976762"/>
            <a:ext cx="7164000" cy="126000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/>
          <a:lstStyle>
            <a:lvl1pPr marL="2424113" indent="0" algn="l">
              <a:defRPr sz="2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80922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2 -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6686"/>
            <a:ext cx="3096768" cy="331012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001380" y="919780"/>
            <a:ext cx="72008" cy="3303940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139952" y="1419622"/>
            <a:ext cx="4896544" cy="6207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4139952" y="915566"/>
            <a:ext cx="4896544" cy="43204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6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70597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2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" y="1"/>
            <a:ext cx="1334627" cy="5143497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22698" y="1059582"/>
            <a:ext cx="7632700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defRPr sz="140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 baseline="0">
                <a:solidFill>
                  <a:srgbClr val="F35F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44833" y="262330"/>
            <a:ext cx="7127167" cy="725244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marL="1165225" indent="0" algn="l" defTabSz="914400" rtl="0" eaLnBrk="1" latinLnBrk="0" hangingPunct="1">
              <a:spcBef>
                <a:spcPct val="0"/>
              </a:spcBef>
              <a:buNone/>
              <a:tabLst>
                <a:tab pos="1165225" algn="l"/>
              </a:tabLst>
              <a:defRPr lang="fr-FR" sz="2100" kern="1200" dirty="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pPr marL="1165225" lvl="0" indent="0" algn="l">
              <a:tabLst>
                <a:tab pos="1165225" algn="l"/>
              </a:tabLst>
            </a:pPr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4188435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3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" y="1"/>
            <a:ext cx="4064826" cy="5143497"/>
          </a:xfrm>
          <a:prstGeom prst="rect">
            <a:avLst/>
          </a:prstGeom>
        </p:spPr>
      </p:pic>
      <p:sp>
        <p:nvSpPr>
          <p:cNvPr id="14" name="Titre 6"/>
          <p:cNvSpPr txBox="1">
            <a:spLocks/>
          </p:cNvSpPr>
          <p:nvPr userDrawn="1"/>
        </p:nvSpPr>
        <p:spPr>
          <a:xfrm>
            <a:off x="4067944" y="987574"/>
            <a:ext cx="4966394" cy="126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5652120" y="2389187"/>
            <a:ext cx="338437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809103" y="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8" name="Titre 3"/>
          <p:cNvSpPr>
            <a:spLocks noGrp="1"/>
          </p:cNvSpPr>
          <p:nvPr>
            <p:ph type="title" hasCustomPrompt="1"/>
          </p:nvPr>
        </p:nvSpPr>
        <p:spPr>
          <a:xfrm>
            <a:off x="1872496" y="976762"/>
            <a:ext cx="7164000" cy="126000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/>
          <a:lstStyle>
            <a:lvl1pPr marL="2424113" indent="0" algn="l">
              <a:defRPr sz="2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568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3 -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6686"/>
            <a:ext cx="3096768" cy="331012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001380" y="919780"/>
            <a:ext cx="72008" cy="3303940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139952" y="1419622"/>
            <a:ext cx="4896544" cy="6207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4139952" y="915566"/>
            <a:ext cx="4896544" cy="43204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6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8141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3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" y="2"/>
            <a:ext cx="1334627" cy="5143494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22698" y="1059582"/>
            <a:ext cx="7632700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defRPr sz="140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5F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44833" y="262330"/>
            <a:ext cx="7127167" cy="725244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marL="1165225" indent="0" algn="l" defTabSz="914400" rtl="0" eaLnBrk="1" latinLnBrk="0" hangingPunct="1">
              <a:spcBef>
                <a:spcPct val="0"/>
              </a:spcBef>
              <a:buNone/>
              <a:tabLst>
                <a:tab pos="1165225" algn="l"/>
              </a:tabLst>
              <a:defRPr lang="fr-FR" sz="2100" kern="1200" dirty="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pPr marL="1165225" lvl="0" indent="0" algn="l">
              <a:tabLst>
                <a:tab pos="1165225" algn="l"/>
              </a:tabLst>
            </a:pPr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854700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4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" y="0"/>
            <a:ext cx="4064826" cy="5143499"/>
          </a:xfrm>
          <a:prstGeom prst="rect">
            <a:avLst/>
          </a:prstGeom>
        </p:spPr>
      </p:pic>
      <p:sp>
        <p:nvSpPr>
          <p:cNvPr id="14" name="Titre 6"/>
          <p:cNvSpPr txBox="1">
            <a:spLocks/>
          </p:cNvSpPr>
          <p:nvPr userDrawn="1"/>
        </p:nvSpPr>
        <p:spPr>
          <a:xfrm>
            <a:off x="4067944" y="987574"/>
            <a:ext cx="4966394" cy="126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5652120" y="2389187"/>
            <a:ext cx="338437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809103" y="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7" name="Titre 3"/>
          <p:cNvSpPr>
            <a:spLocks noGrp="1"/>
          </p:cNvSpPr>
          <p:nvPr>
            <p:ph type="title" hasCustomPrompt="1"/>
          </p:nvPr>
        </p:nvSpPr>
        <p:spPr>
          <a:xfrm>
            <a:off x="1872496" y="976762"/>
            <a:ext cx="7164000" cy="126000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/>
          <a:lstStyle>
            <a:lvl1pPr marL="2424113" indent="0" algn="l">
              <a:defRPr sz="2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798709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4 -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6686"/>
            <a:ext cx="3096768" cy="331012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001380" y="919780"/>
            <a:ext cx="72008" cy="3303940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139952" y="1419622"/>
            <a:ext cx="4896544" cy="6207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4139952" y="915566"/>
            <a:ext cx="4896544" cy="43204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6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46917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Sans photo -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318084" y="915566"/>
            <a:ext cx="4896544" cy="4320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18084" y="1419622"/>
            <a:ext cx="4896544" cy="6207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79512" y="919780"/>
            <a:ext cx="72008" cy="1116000"/>
          </a:xfrm>
          <a:prstGeom prst="rect">
            <a:avLst/>
          </a:prstGeom>
          <a:solidFill>
            <a:srgbClr val="003B8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774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4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" y="1"/>
            <a:ext cx="1334627" cy="5143497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22698" y="1059582"/>
            <a:ext cx="7632700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defRPr sz="140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5F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44833" y="262330"/>
            <a:ext cx="7127167" cy="725244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marL="1165225" indent="0" algn="l" defTabSz="914400" rtl="0" eaLnBrk="1" latinLnBrk="0" hangingPunct="1">
              <a:spcBef>
                <a:spcPct val="0"/>
              </a:spcBef>
              <a:buNone/>
              <a:tabLst>
                <a:tab pos="1165225" algn="l"/>
              </a:tabLst>
              <a:defRPr lang="fr-FR" sz="2100" kern="1200" dirty="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pPr marL="1165225" lvl="0" indent="0" algn="l">
              <a:tabLst>
                <a:tab pos="1165225" algn="l"/>
              </a:tabLst>
            </a:pPr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50205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Sans photo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144000" y="267494"/>
            <a:ext cx="7128000" cy="72008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algn="l">
              <a:tabLst>
                <a:tab pos="714375" algn="l"/>
              </a:tabLst>
              <a:defRPr sz="210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de la slide </a:t>
            </a:r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" y="1059582"/>
            <a:ext cx="8892496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buFont typeface="Wingdings" panose="05000000000000000000" pitchFamily="2" charset="2"/>
              <a:buChar char="§"/>
              <a:defRPr sz="1400" baseline="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5A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23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libre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/>
          <p:cNvSpPr>
            <a:spLocks noGrp="1"/>
          </p:cNvSpPr>
          <p:nvPr>
            <p:ph type="pic" sz="quarter" idx="15"/>
          </p:nvPr>
        </p:nvSpPr>
        <p:spPr>
          <a:xfrm>
            <a:off x="0" y="-7938"/>
            <a:ext cx="4070350" cy="51720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5652120" y="2389187"/>
            <a:ext cx="338437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809103" y="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1872496" y="976762"/>
            <a:ext cx="7164000" cy="126000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/>
          <a:lstStyle>
            <a:lvl1pPr marL="2424113" indent="0" algn="l">
              <a:defRPr sz="2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09452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libre -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679449" y="919780"/>
            <a:ext cx="3096000" cy="33120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001380" y="919780"/>
            <a:ext cx="72008" cy="3303940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4139952" y="915566"/>
            <a:ext cx="4896544" cy="43204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6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139952" y="1419622"/>
            <a:ext cx="4896544" cy="6207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45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libre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" y="-4763"/>
            <a:ext cx="1331640" cy="51482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22698" y="1059582"/>
            <a:ext cx="7632700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defRPr sz="140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5F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833" y="262330"/>
            <a:ext cx="7127167" cy="725244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marL="1165225" indent="0" algn="l" defTabSz="914400" rtl="0" eaLnBrk="1" latinLnBrk="0" hangingPunct="1">
              <a:spcBef>
                <a:spcPct val="0"/>
              </a:spcBef>
              <a:buNone/>
              <a:tabLst>
                <a:tab pos="1165225" algn="l"/>
              </a:tabLst>
              <a:defRPr lang="fr-FR" sz="2100" kern="1200" dirty="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pPr marL="1165225" lvl="0" indent="0" algn="l">
              <a:tabLst>
                <a:tab pos="1165225" algn="l"/>
              </a:tabLst>
            </a:pPr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324661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èle Andra - Sans photo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144000" y="267494"/>
            <a:ext cx="7128000" cy="72008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algn="l">
              <a:tabLst>
                <a:tab pos="714375" algn="l"/>
              </a:tabLst>
              <a:defRPr sz="210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r>
              <a:rPr lang="fr-FR" dirty="0"/>
              <a:t>Titre de la slide </a:t>
            </a:r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" y="1059582"/>
            <a:ext cx="8892496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buFont typeface="Wingdings" panose="05000000000000000000" pitchFamily="2" charset="2"/>
              <a:buChar char="§"/>
              <a:defRPr sz="1400" baseline="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5A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134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èle Andra - Photo 3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" y="1"/>
            <a:ext cx="1334627" cy="5143497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422698" y="1059582"/>
            <a:ext cx="7632700" cy="3384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252000" indent="-180000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>
                <a:solidFill>
                  <a:srgbClr val="003B8E"/>
                </a:solidFill>
              </a:defRPr>
            </a:lvl2pPr>
            <a:lvl3pPr marL="540000" indent="-144000">
              <a:spcBef>
                <a:spcPts val="350"/>
              </a:spcBef>
              <a:defRPr sz="1400">
                <a:solidFill>
                  <a:srgbClr val="33892D"/>
                </a:solidFill>
              </a:defRPr>
            </a:lvl3pPr>
            <a:lvl4pPr marL="1044000" indent="-144000">
              <a:spcBef>
                <a:spcPts val="225"/>
              </a:spcBef>
              <a:buFont typeface="Wingdings" panose="05000000000000000000" pitchFamily="2" charset="2"/>
              <a:buChar char="§"/>
              <a:defRPr sz="1300">
                <a:solidFill>
                  <a:srgbClr val="F399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144833" y="262330"/>
            <a:ext cx="7127167" cy="725244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>
            <a:normAutofit/>
          </a:bodyPr>
          <a:lstStyle>
            <a:lvl1pPr marL="1165225" indent="0" algn="l" defTabSz="914400" rtl="0" eaLnBrk="1" latinLnBrk="0" hangingPunct="1">
              <a:spcBef>
                <a:spcPct val="0"/>
              </a:spcBef>
              <a:buNone/>
              <a:tabLst>
                <a:tab pos="1165225" algn="l"/>
              </a:tabLst>
              <a:defRPr lang="fr-FR" sz="2100" kern="1200" dirty="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pPr marL="1165225" lvl="0" indent="0" algn="l">
              <a:tabLst>
                <a:tab pos="1165225" algn="l"/>
              </a:tabLst>
            </a:pPr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58605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Andra - Photo 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" y="0"/>
            <a:ext cx="4064826" cy="5143499"/>
          </a:xfrm>
          <a:prstGeom prst="rect">
            <a:avLst/>
          </a:prstGeom>
        </p:spPr>
      </p:pic>
      <p:sp>
        <p:nvSpPr>
          <p:cNvPr id="14" name="Titre 6"/>
          <p:cNvSpPr txBox="1">
            <a:spLocks/>
          </p:cNvSpPr>
          <p:nvPr userDrawn="1"/>
        </p:nvSpPr>
        <p:spPr>
          <a:xfrm>
            <a:off x="4067944" y="987574"/>
            <a:ext cx="4966394" cy="126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5652120" y="2389187"/>
            <a:ext cx="3384376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809103" y="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8" name="Titre 3"/>
          <p:cNvSpPr>
            <a:spLocks noGrp="1"/>
          </p:cNvSpPr>
          <p:nvPr>
            <p:ph type="title" hasCustomPrompt="1"/>
          </p:nvPr>
        </p:nvSpPr>
        <p:spPr>
          <a:xfrm>
            <a:off x="1872496" y="976762"/>
            <a:ext cx="7164000" cy="1260000"/>
          </a:xfrm>
          <a:prstGeom prst="rect">
            <a:avLst/>
          </a:prstGeom>
          <a:solidFill>
            <a:srgbClr val="003B8E">
              <a:alpha val="89804"/>
            </a:srgbClr>
          </a:solidFill>
        </p:spPr>
        <p:txBody>
          <a:bodyPr anchor="ctr" anchorCtr="0"/>
          <a:lstStyle>
            <a:lvl1pPr marL="2424113" indent="0" algn="l">
              <a:defRPr sz="2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62025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V="1">
            <a:off x="4186319" y="4861093"/>
            <a:ext cx="0" cy="180000"/>
          </a:xfrm>
          <a:prstGeom prst="line">
            <a:avLst/>
          </a:prstGeom>
          <a:ln w="19050">
            <a:solidFill>
              <a:srgbClr val="003B8E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X:\Entites\DOI-CA-COM\DOCUMENTS UTILES\Logos et charte Graphique\2014 Identité Visuelle\2014_AndraCentr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938" y="4579305"/>
            <a:ext cx="588218" cy="4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20680" y="4843081"/>
            <a:ext cx="2727584" cy="2160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document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sole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property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Andra.</a:t>
            </a:r>
          </a:p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permission.</a:t>
            </a:r>
            <a:endParaRPr lang="fr-FR" sz="550" baseline="0" dirty="0"/>
          </a:p>
        </p:txBody>
      </p:sp>
    </p:spTree>
    <p:extLst>
      <p:ext uri="{BB962C8B-B14F-4D97-AF65-F5344CB8AC3E}">
        <p14:creationId xmlns:p14="http://schemas.microsoft.com/office/powerpoint/2010/main" val="302156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1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252000" indent="-180000" algn="l" defTabSz="914400" rtl="0" eaLnBrk="1" latinLnBrk="0" hangingPunct="1">
        <a:spcBef>
          <a:spcPts val="500"/>
        </a:spcBef>
        <a:buFont typeface="Courier New" panose="02070309020205020404" pitchFamily="49" charset="0"/>
        <a:buChar char="o"/>
        <a:defRPr sz="1500" kern="1200">
          <a:solidFill>
            <a:srgbClr val="003B8E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rgbClr val="33892D"/>
          </a:solidFill>
          <a:latin typeface="+mn-lt"/>
          <a:ea typeface="+mn-ea"/>
          <a:cs typeface="+mn-cs"/>
        </a:defRPr>
      </a:lvl3pPr>
      <a:lvl4pPr marL="1044000" indent="-144000" algn="l" defTabSz="914400" rtl="0" eaLnBrk="1" latinLnBrk="0" hangingPunct="1">
        <a:spcBef>
          <a:spcPts val="225"/>
        </a:spcBef>
        <a:buFont typeface="Wingdings" panose="05000000000000000000" pitchFamily="2" charset="2"/>
        <a:buChar char="§"/>
        <a:defRPr sz="1300" kern="1200">
          <a:solidFill>
            <a:srgbClr val="F35A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 flipV="1">
            <a:off x="4186319" y="4861093"/>
            <a:ext cx="0" cy="180000"/>
          </a:xfrm>
          <a:prstGeom prst="line">
            <a:avLst/>
          </a:prstGeom>
          <a:ln w="19050">
            <a:solidFill>
              <a:srgbClr val="003B8E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:\Entites\DOI-CA-COM\DOCUMENTS UTILES\Logos et charte Graphique\2014 Identité Visuelle\2014_AndraCentr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938" y="4579305"/>
            <a:ext cx="588218" cy="4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 texte courant</a:t>
            </a:r>
          </a:p>
          <a:p>
            <a:pPr marL="252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540000" marR="0" lvl="2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892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20680" y="4843081"/>
            <a:ext cx="2727584" cy="2160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document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sole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property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Andra.</a:t>
            </a:r>
          </a:p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permission.</a:t>
            </a:r>
            <a:endParaRPr lang="fr-FR" sz="550" baseline="0" dirty="0"/>
          </a:p>
        </p:txBody>
      </p:sp>
    </p:spTree>
    <p:extLst>
      <p:ext uri="{BB962C8B-B14F-4D97-AF65-F5344CB8AC3E}">
        <p14:creationId xmlns:p14="http://schemas.microsoft.com/office/powerpoint/2010/main" val="386409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3" r:id="rId4"/>
    <p:sldLayoutId id="2147483688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marR="0" indent="-1800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500" kern="1200">
          <a:solidFill>
            <a:srgbClr val="003B8E"/>
          </a:solidFill>
          <a:latin typeface="+mn-lt"/>
          <a:ea typeface="+mn-ea"/>
          <a:cs typeface="+mn-cs"/>
        </a:defRPr>
      </a:lvl2pPr>
      <a:lvl3pPr marL="540000" marR="0" indent="-144000" algn="l" defTabSz="914400" rtl="0" eaLnBrk="1" fontAlgn="auto" latinLnBrk="0" hangingPunct="1">
        <a:lnSpc>
          <a:spcPct val="100000"/>
        </a:lnSpc>
        <a:spcBef>
          <a:spcPts val="3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rgbClr val="33892D"/>
          </a:solidFill>
          <a:latin typeface="+mn-lt"/>
          <a:ea typeface="+mn-ea"/>
          <a:cs typeface="+mn-cs"/>
        </a:defRPr>
      </a:lvl3pPr>
      <a:lvl4pPr marL="1044000" marR="0" indent="-144000" algn="l" defTabSz="914400" rtl="0" eaLnBrk="1" fontAlgn="auto" latinLnBrk="0" hangingPunct="1">
        <a:lnSpc>
          <a:spcPct val="100000"/>
        </a:lnSpc>
        <a:spcBef>
          <a:spcPts val="225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300" kern="1200">
          <a:solidFill>
            <a:srgbClr val="F35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 flipV="1">
            <a:off x="4186319" y="4861093"/>
            <a:ext cx="0" cy="180000"/>
          </a:xfrm>
          <a:prstGeom prst="line">
            <a:avLst/>
          </a:prstGeom>
          <a:ln w="19050">
            <a:solidFill>
              <a:srgbClr val="003B8E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:\Entites\DOI-CA-COM\DOCUMENTS UTILES\Logos et charte Graphique\2014 Identité Visuelle\2014_AndraCentr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938" y="4579305"/>
            <a:ext cx="588218" cy="4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4" name="Espace réservé du titre 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20680" y="4843081"/>
            <a:ext cx="2727584" cy="2160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document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sole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property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Andra.</a:t>
            </a:r>
          </a:p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permission.</a:t>
            </a:r>
            <a:endParaRPr lang="fr-FR" sz="550" baseline="0" dirty="0"/>
          </a:p>
        </p:txBody>
      </p:sp>
    </p:spTree>
    <p:extLst>
      <p:ext uri="{BB962C8B-B14F-4D97-AF65-F5344CB8AC3E}">
        <p14:creationId xmlns:p14="http://schemas.microsoft.com/office/powerpoint/2010/main" val="203178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180000" algn="l" defTabSz="914400" rtl="0" eaLnBrk="1" latinLnBrk="0" hangingPunct="1">
        <a:spcBef>
          <a:spcPts val="500"/>
        </a:spcBef>
        <a:buFont typeface="Courier New" panose="02070309020205020404" pitchFamily="49" charset="0"/>
        <a:buChar char="o"/>
        <a:defRPr sz="1500" kern="1200">
          <a:solidFill>
            <a:srgbClr val="003B8E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rgbClr val="33892D"/>
          </a:solidFill>
          <a:latin typeface="+mn-lt"/>
          <a:ea typeface="+mn-ea"/>
          <a:cs typeface="+mn-cs"/>
        </a:defRPr>
      </a:lvl3pPr>
      <a:lvl4pPr marL="1044000" indent="-144000" algn="l" defTabSz="914400" rtl="0" eaLnBrk="1" latinLnBrk="0" hangingPunct="1">
        <a:spcBef>
          <a:spcPts val="225"/>
        </a:spcBef>
        <a:buFont typeface="Wingdings" panose="05000000000000000000" pitchFamily="2" charset="2"/>
        <a:buChar char="§"/>
        <a:defRPr sz="1400" kern="1200">
          <a:solidFill>
            <a:srgbClr val="F35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 flipV="1">
            <a:off x="4186319" y="4861093"/>
            <a:ext cx="0" cy="180000"/>
          </a:xfrm>
          <a:prstGeom prst="line">
            <a:avLst/>
          </a:prstGeom>
          <a:ln w="19050">
            <a:solidFill>
              <a:srgbClr val="003B8E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:\Entites\DOI-CA-COM\DOCUMENTS UTILES\Logos et charte Graphique\2014 Identité Visuelle\2014_AndraCentr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938" y="4579305"/>
            <a:ext cx="588218" cy="4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20680" y="4843081"/>
            <a:ext cx="2727584" cy="2160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document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sole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property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Andra.</a:t>
            </a:r>
          </a:p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permission.</a:t>
            </a:r>
            <a:endParaRPr lang="fr-FR" sz="550" baseline="0" dirty="0"/>
          </a:p>
        </p:txBody>
      </p:sp>
    </p:spTree>
    <p:extLst>
      <p:ext uri="{BB962C8B-B14F-4D97-AF65-F5344CB8AC3E}">
        <p14:creationId xmlns:p14="http://schemas.microsoft.com/office/powerpoint/2010/main" val="10646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180000" algn="l" defTabSz="914400" rtl="0" eaLnBrk="1" latinLnBrk="0" hangingPunct="1">
        <a:spcBef>
          <a:spcPts val="500"/>
        </a:spcBef>
        <a:buFont typeface="Courier New" panose="02070309020205020404" pitchFamily="49" charset="0"/>
        <a:buChar char="o"/>
        <a:defRPr sz="1500" kern="1200">
          <a:solidFill>
            <a:srgbClr val="003B8E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rgbClr val="33892D"/>
          </a:solidFill>
          <a:latin typeface="+mn-lt"/>
          <a:ea typeface="+mn-ea"/>
          <a:cs typeface="+mn-cs"/>
        </a:defRPr>
      </a:lvl3pPr>
      <a:lvl4pPr marL="1044000" indent="-144000" algn="l" defTabSz="914400" rtl="0" eaLnBrk="1" latinLnBrk="0" hangingPunct="1">
        <a:spcBef>
          <a:spcPts val="225"/>
        </a:spcBef>
        <a:buFont typeface="Wingdings" panose="05000000000000000000" pitchFamily="2" charset="2"/>
        <a:buChar char="§"/>
        <a:defRPr sz="1300" kern="1200">
          <a:solidFill>
            <a:srgbClr val="F35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 flipV="1">
            <a:off x="4186319" y="4861093"/>
            <a:ext cx="0" cy="180000"/>
          </a:xfrm>
          <a:prstGeom prst="line">
            <a:avLst/>
          </a:prstGeom>
          <a:ln w="19050">
            <a:solidFill>
              <a:srgbClr val="003B8E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:\Entites\DOI-CA-COM\DOCUMENTS UTILES\Logos et charte Graphique\2014 Identité Visuelle\2014_AndraCentr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938" y="4579305"/>
            <a:ext cx="588218" cy="4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20680" y="4843081"/>
            <a:ext cx="2727584" cy="2160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document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sole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property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Andra.</a:t>
            </a:r>
          </a:p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permission.</a:t>
            </a:r>
            <a:endParaRPr lang="fr-FR" sz="550" baseline="0" dirty="0"/>
          </a:p>
        </p:txBody>
      </p:sp>
    </p:spTree>
    <p:extLst>
      <p:ext uri="{BB962C8B-B14F-4D97-AF65-F5344CB8AC3E}">
        <p14:creationId xmlns:p14="http://schemas.microsoft.com/office/powerpoint/2010/main" val="424736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180000" algn="l" defTabSz="914400" rtl="0" eaLnBrk="1" latinLnBrk="0" hangingPunct="1">
        <a:spcBef>
          <a:spcPts val="500"/>
        </a:spcBef>
        <a:buFont typeface="Courier New" panose="02070309020205020404" pitchFamily="49" charset="0"/>
        <a:buChar char="o"/>
        <a:defRPr sz="1500" kern="1200">
          <a:solidFill>
            <a:srgbClr val="003B8E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rgbClr val="33892D"/>
          </a:solidFill>
          <a:latin typeface="+mn-lt"/>
          <a:ea typeface="+mn-ea"/>
          <a:cs typeface="+mn-cs"/>
        </a:defRPr>
      </a:lvl3pPr>
      <a:lvl4pPr marL="1044000" indent="-144000" algn="l" defTabSz="914400" rtl="0" eaLnBrk="1" latinLnBrk="0" hangingPunct="1">
        <a:spcBef>
          <a:spcPts val="225"/>
        </a:spcBef>
        <a:buFont typeface="Wingdings" panose="05000000000000000000" pitchFamily="2" charset="2"/>
        <a:buChar char="§"/>
        <a:defRPr sz="1300" kern="1200">
          <a:solidFill>
            <a:srgbClr val="F35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 flipV="1">
            <a:off x="4186319" y="4861093"/>
            <a:ext cx="0" cy="180000"/>
          </a:xfrm>
          <a:prstGeom prst="line">
            <a:avLst/>
          </a:prstGeom>
          <a:ln w="19050">
            <a:solidFill>
              <a:srgbClr val="003B8E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:\Entites\DOI-CA-COM\DOCUMENTS UTILES\Logos et charte Graphique\2014 Identité Visuelle\2014_AndraCentr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938" y="4579305"/>
            <a:ext cx="588218" cy="4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464" y="-8109"/>
            <a:ext cx="39553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fld id="{3F31099B-3674-415A-8495-B5B94815B4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36800" y="-7200"/>
            <a:ext cx="13392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500" b="0">
                <a:solidFill>
                  <a:schemeClr val="tx1"/>
                </a:solidFill>
                <a:latin typeface="Lucida Sans" pitchFamily="34" charset="0"/>
              </a:defRPr>
            </a:lvl1pPr>
          </a:lstStyle>
          <a:p>
            <a:r>
              <a:rPr lang="en-US"/>
              <a:t>jj mm aaaa</a:t>
            </a:r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04000" y="4770000"/>
            <a:ext cx="1338512" cy="363600"/>
          </a:xfrm>
          <a:prstGeom prst="rect">
            <a:avLst/>
          </a:prstGeom>
        </p:spPr>
        <p:txBody>
          <a:bodyPr anchor="ctr" anchorCtr="0"/>
          <a:lstStyle>
            <a:lvl1pPr algn="r">
              <a:defRPr sz="650" b="0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 algn="ctr"/>
            <a:r>
              <a:rPr lang="fr-FR"/>
              <a:t>DDP/RI/24-0025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 texte courant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20680" y="4843081"/>
            <a:ext cx="2727584" cy="2160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document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sole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property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Andra.</a:t>
            </a:r>
          </a:p>
          <a:p>
            <a:pPr indent="0" rtl="0"/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communicated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5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fr-FR" sz="5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permission.</a:t>
            </a:r>
            <a:endParaRPr lang="fr-FR" sz="550" baseline="0" dirty="0"/>
          </a:p>
        </p:txBody>
      </p:sp>
    </p:spTree>
    <p:extLst>
      <p:ext uri="{BB962C8B-B14F-4D97-AF65-F5344CB8AC3E}">
        <p14:creationId xmlns:p14="http://schemas.microsoft.com/office/powerpoint/2010/main" val="16955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1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180000" algn="l" defTabSz="914400" rtl="0" eaLnBrk="1" latinLnBrk="0" hangingPunct="1">
        <a:spcBef>
          <a:spcPts val="500"/>
        </a:spcBef>
        <a:buFont typeface="Courier New" panose="02070309020205020404" pitchFamily="49" charset="0"/>
        <a:buChar char="o"/>
        <a:defRPr sz="1500" kern="1200">
          <a:solidFill>
            <a:srgbClr val="003B8E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1044000" indent="-144000" algn="l" defTabSz="914400" rtl="0" eaLnBrk="1" latinLnBrk="0" hangingPunct="1">
        <a:spcBef>
          <a:spcPts val="225"/>
        </a:spcBef>
        <a:buFont typeface="Wingdings" panose="05000000000000000000" pitchFamily="2" charset="2"/>
        <a:buChar char="§"/>
        <a:defRPr sz="1300" kern="1200">
          <a:solidFill>
            <a:srgbClr val="F35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7.svg"/><Relationship Id="rId4" Type="http://schemas.openxmlformats.org/officeDocument/2006/relationships/image" Target="../media/image5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16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17.svg"/><Relationship Id="rId4" Type="http://schemas.openxmlformats.org/officeDocument/2006/relationships/image" Target="../media/image68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6.png"/><Relationship Id="rId3" Type="http://schemas.openxmlformats.org/officeDocument/2006/relationships/image" Target="../media/image57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77.jpeg"/><Relationship Id="rId5" Type="http://schemas.openxmlformats.org/officeDocument/2006/relationships/image" Target="../media/image69.png"/><Relationship Id="rId10" Type="http://schemas.openxmlformats.org/officeDocument/2006/relationships/image" Target="../media/image76.jpeg"/><Relationship Id="rId4" Type="http://schemas.openxmlformats.org/officeDocument/2006/relationships/image" Target="../media/image68.png"/><Relationship Id="rId9" Type="http://schemas.openxmlformats.org/officeDocument/2006/relationships/image" Target="../media/image75.jpeg"/><Relationship Id="rId1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7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17.svg"/><Relationship Id="rId5" Type="http://schemas.openxmlformats.org/officeDocument/2006/relationships/image" Target="../media/image69.png"/><Relationship Id="rId10" Type="http://schemas.openxmlformats.org/officeDocument/2006/relationships/image" Target="../media/image16.png"/><Relationship Id="rId4" Type="http://schemas.openxmlformats.org/officeDocument/2006/relationships/image" Target="../media/image68.pn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7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57.png"/><Relationship Id="rId4" Type="http://schemas.openxmlformats.org/officeDocument/2006/relationships/image" Target="../media/image87.jpeg"/><Relationship Id="rId9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slide" Target="slide9.xml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slide" Target="slide28.xml"/><Relationship Id="rId15" Type="http://schemas.openxmlformats.org/officeDocument/2006/relationships/image" Target="../media/image16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7.sv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png"/><Relationship Id="rId11" Type="http://schemas.openxmlformats.org/officeDocument/2006/relationships/image" Target="../media/image28.png"/><Relationship Id="rId10" Type="http://schemas.openxmlformats.org/officeDocument/2006/relationships/image" Target="../media/image240.png"/><Relationship Id="rId9" Type="http://schemas.openxmlformats.org/officeDocument/2006/relationships/customXml" Target="../ink/ink3.xml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7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498BBA-FEA4-4593-8F22-33F92E0A40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b="6601"/>
          <a:stretch/>
        </p:blipFill>
        <p:spPr>
          <a:xfrm>
            <a:off x="88051" y="0"/>
            <a:ext cx="3816893" cy="5136262"/>
          </a:xfrm>
          <a:prstGeom prst="rect">
            <a:avLst/>
          </a:prstGeom>
        </p:spPr>
      </p:pic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2771800" y="1563638"/>
            <a:ext cx="6275223" cy="1656184"/>
          </a:xfrm>
        </p:spPr>
        <p:txBody>
          <a:bodyPr>
            <a:noAutofit/>
          </a:bodyPr>
          <a:lstStyle/>
          <a:p>
            <a:r>
              <a:rPr lang="fr-FR" sz="2000" b="0" i="1" dirty="0" err="1">
                <a:solidFill>
                  <a:srgbClr val="1A4F9A"/>
                </a:solidFill>
              </a:rPr>
              <a:t>ere</a:t>
            </a:r>
            <a:endParaRPr lang="fr-FR" sz="2000" b="0" i="1" dirty="0">
              <a:solidFill>
                <a:srgbClr val="1A4F9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EA4C63-AFEF-4601-B76D-56C52545A678}"/>
              </a:ext>
            </a:extLst>
          </p:cNvPr>
          <p:cNvSpPr/>
          <p:nvPr/>
        </p:nvSpPr>
        <p:spPr>
          <a:xfrm>
            <a:off x="4427984" y="3273246"/>
            <a:ext cx="4464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srgbClr val="003B8E"/>
                </a:solidFill>
                <a:latin typeface="Lucida Sans" pitchFamily="34" charset="0"/>
                <a:cs typeface="Arial" charset="0"/>
              </a:rPr>
              <a:t>Fabien HUBERT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03B8E"/>
                </a:solidFill>
                <a:latin typeface="Lucida Sans" pitchFamily="34" charset="0"/>
                <a:cs typeface="Arial" charset="0"/>
              </a:rPr>
              <a:t>Head of International Relations </a:t>
            </a:r>
            <a:r>
              <a:rPr lang="fr-FR" sz="1400" dirty="0" err="1">
                <a:solidFill>
                  <a:srgbClr val="003B8E"/>
                </a:solidFill>
                <a:latin typeface="Lucida Sans" pitchFamily="34" charset="0"/>
                <a:cs typeface="Arial" charset="0"/>
              </a:rPr>
              <a:t>Department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rPr>
              <a:t>Andra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Arial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96B4CF-4767-4A77-BC88-E59C21D512AA}"/>
              </a:ext>
            </a:extLst>
          </p:cNvPr>
          <p:cNvSpPr txBox="1"/>
          <p:nvPr/>
        </p:nvSpPr>
        <p:spPr>
          <a:xfrm>
            <a:off x="2987824" y="1557248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754063"/>
            <a:r>
              <a:rPr lang="fr-FR" sz="2400" b="1" dirty="0" err="1">
                <a:solidFill>
                  <a:schemeClr val="bg1"/>
                </a:solidFill>
                <a:latin typeface="+mj-lt"/>
              </a:rPr>
              <a:t>Informing</a:t>
            </a:r>
            <a:r>
              <a:rPr lang="fr-FR" sz="2400" b="1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fr-FR" sz="2400" b="1" dirty="0" err="1">
                <a:solidFill>
                  <a:schemeClr val="bg1"/>
                </a:solidFill>
                <a:latin typeface="+mj-lt"/>
              </a:rPr>
              <a:t>Involving</a:t>
            </a:r>
            <a:r>
              <a:rPr lang="fr-FR" sz="2400" b="1" dirty="0">
                <a:solidFill>
                  <a:schemeClr val="bg1"/>
                </a:solidFill>
                <a:latin typeface="+mj-lt"/>
              </a:rPr>
              <a:t> public in Waste Management for the long </a:t>
            </a:r>
            <a:r>
              <a:rPr lang="fr-FR" sz="2400" b="1" dirty="0" err="1">
                <a:solidFill>
                  <a:schemeClr val="bg1"/>
                </a:solidFill>
                <a:latin typeface="+mj-lt"/>
              </a:rPr>
              <a:t>term</a:t>
            </a:r>
            <a:r>
              <a:rPr lang="fr-FR" sz="2400" b="1" dirty="0">
                <a:solidFill>
                  <a:schemeClr val="bg1"/>
                </a:solidFill>
                <a:latin typeface="+mj-lt"/>
              </a:rPr>
              <a:t> </a:t>
            </a:r>
            <a:br>
              <a:rPr lang="fr-FR" sz="2400" b="1" dirty="0">
                <a:solidFill>
                  <a:schemeClr val="bg1"/>
                </a:solidFill>
                <a:latin typeface="+mj-lt"/>
              </a:rPr>
            </a:br>
            <a:endParaRPr lang="fr-FR" sz="1600" i="1" dirty="0"/>
          </a:p>
        </p:txBody>
      </p:sp>
      <p:pic>
        <p:nvPicPr>
          <p:cNvPr id="67" name="Caméra 66">
            <a:extLst>
              <a:ext uri="{FF2B5EF4-FFF2-40B4-BE49-F238E27FC236}">
                <a16:creationId xmlns:a16="http://schemas.microsoft.com/office/drawing/2014/main" id="{B22E38FA-B80B-BCFE-DB82-3AE72FF6CA7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07646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C7BF7-61C3-8007-339B-D815FE9A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83EEBFA-641F-52CC-CC4D-0A321276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1851670"/>
            <a:ext cx="4896544" cy="432048"/>
          </a:xfrm>
        </p:spPr>
        <p:txBody>
          <a:bodyPr/>
          <a:lstStyle/>
          <a:p>
            <a:r>
              <a:rPr lang="en-US" dirty="0" err="1"/>
              <a:t>Cigéo</a:t>
            </a:r>
            <a:r>
              <a:rPr lang="en-US" dirty="0"/>
              <a:t>, the French Deep Geological Repository project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C5E8AF-7927-85A6-2A6C-6CF5E5B4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71550"/>
            <a:ext cx="2933298" cy="3584643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9D306FB-5E06-6F6D-51C4-E545D6899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9952" y="2671120"/>
            <a:ext cx="4896544" cy="620710"/>
          </a:xfrm>
        </p:spPr>
        <p:txBody>
          <a:bodyPr/>
          <a:lstStyle/>
          <a:p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status</a:t>
            </a:r>
            <a:endParaRPr lang="en-US" dirty="0"/>
          </a:p>
        </p:txBody>
      </p:sp>
      <p:pic>
        <p:nvPicPr>
          <p:cNvPr id="14" name="Caméra 13">
            <a:extLst>
              <a:ext uri="{FF2B5EF4-FFF2-40B4-BE49-F238E27FC236}">
                <a16:creationId xmlns:a16="http://schemas.microsoft.com/office/drawing/2014/main" id="{80995E72-4408-6912-F9EF-F904476028C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08400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148"/>
          <a:stretch>
            <a:fillRect/>
          </a:stretch>
        </p:blipFill>
        <p:spPr>
          <a:xfrm>
            <a:off x="5032" y="0"/>
            <a:ext cx="1331640" cy="5148263"/>
          </a:xfrm>
          <a:prstGeom prst="rect">
            <a:avLst/>
          </a:prstGeom>
          <a:ln>
            <a:noFill/>
          </a:ln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53723" r="75272" b="27835"/>
          <a:stretch/>
        </p:blipFill>
        <p:spPr bwMode="auto">
          <a:xfrm>
            <a:off x="2762656" y="3924193"/>
            <a:ext cx="832517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BBA40888-9814-B979-4DD7-5A3DAFA8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83" y="195486"/>
            <a:ext cx="7127167" cy="7252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ILW-LL and HLW from reprocessing</a:t>
            </a:r>
            <a:endParaRPr lang="en-US" dirty="0"/>
          </a:p>
        </p:txBody>
      </p:sp>
      <p:sp>
        <p:nvSpPr>
          <p:cNvPr id="21" name="ZoneTexte 11">
            <a:extLst>
              <a:ext uri="{FF2B5EF4-FFF2-40B4-BE49-F238E27FC236}">
                <a16:creationId xmlns:a16="http://schemas.microsoft.com/office/drawing/2014/main" id="{57536853-7A84-EB55-FFF4-210753656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520" y="1058423"/>
            <a:ext cx="3068718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</a:rPr>
              <a:t>Waste categories from Spent Fuel reprocessing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2127E2-D490-74D1-3FD4-9847240EC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401"/>
          <a:stretch/>
        </p:blipFill>
        <p:spPr>
          <a:xfrm>
            <a:off x="6372200" y="1419622"/>
            <a:ext cx="2626086" cy="2950720"/>
          </a:xfrm>
          <a:prstGeom prst="rect">
            <a:avLst/>
          </a:prstGeom>
        </p:spPr>
      </p:pic>
      <p:sp>
        <p:nvSpPr>
          <p:cNvPr id="25" name="ZoneTexte 13">
            <a:extLst>
              <a:ext uri="{FF2B5EF4-FFF2-40B4-BE49-F238E27FC236}">
                <a16:creationId xmlns:a16="http://schemas.microsoft.com/office/drawing/2014/main" id="{7D69FCB6-4145-5363-A81C-27C5AC01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464" y="2240702"/>
            <a:ext cx="122396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en-GB" sz="1000" dirty="0">
                <a:solidFill>
                  <a:srgbClr val="1A4F9A"/>
                </a:solidFill>
              </a:rPr>
              <a:t>Compacted hulls and end caps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FABEEC3-FE99-0932-9A13-53CABD9A9824}"/>
              </a:ext>
            </a:extLst>
          </p:cNvPr>
          <p:cNvSpPr txBox="1"/>
          <p:nvPr/>
        </p:nvSpPr>
        <p:spPr>
          <a:xfrm>
            <a:off x="6286358" y="2905152"/>
            <a:ext cx="2534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458A"/>
                </a:solidFill>
              </a:rPr>
              <a:t>Maintenance and activated waste, solidified effluents</a:t>
            </a: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D3C65554-AA03-CFA7-2AE1-A511935A00E2}"/>
              </a:ext>
            </a:extLst>
          </p:cNvPr>
          <p:cNvSpPr/>
          <p:nvPr/>
        </p:nvSpPr>
        <p:spPr>
          <a:xfrm>
            <a:off x="6218704" y="1491630"/>
            <a:ext cx="206760" cy="2878712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CE4912-DA16-79C7-38B2-2B0A928AFEB2}"/>
              </a:ext>
            </a:extLst>
          </p:cNvPr>
          <p:cNvSpPr/>
          <p:nvPr/>
        </p:nvSpPr>
        <p:spPr>
          <a:xfrm>
            <a:off x="4932040" y="2823779"/>
            <a:ext cx="936104" cy="481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EA54E1C-E4C4-1C93-29CA-181EF04C191E}"/>
              </a:ext>
            </a:extLst>
          </p:cNvPr>
          <p:cNvSpPr txBox="1"/>
          <p:nvPr/>
        </p:nvSpPr>
        <p:spPr>
          <a:xfrm>
            <a:off x="4932041" y="2809429"/>
            <a:ext cx="1286664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ILW-LL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(~73,000 m</a:t>
            </a:r>
            <a:r>
              <a:rPr lang="en-GB" sz="1200" baseline="30000" dirty="0">
                <a:solidFill>
                  <a:schemeClr val="accent3">
                    <a:lumMod val="75000"/>
                  </a:schemeClr>
                </a:solidFill>
              </a:rPr>
              <a:t>3 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and 60 % already produced) 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92BDCFE3-DD14-F5CD-3750-C6972ACBC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12436" r="47792" b="56368"/>
          <a:stretch/>
        </p:blipFill>
        <p:spPr bwMode="auto">
          <a:xfrm>
            <a:off x="1476555" y="1563637"/>
            <a:ext cx="3466649" cy="124579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A6BF5392-007C-E89D-E0E3-75F89D367303}"/>
              </a:ext>
            </a:extLst>
          </p:cNvPr>
          <p:cNvCxnSpPr>
            <a:cxnSpLocks/>
            <a:stCxn id="28" idx="3"/>
            <a:endCxn id="24" idx="0"/>
          </p:cNvCxnSpPr>
          <p:nvPr/>
        </p:nvCxnSpPr>
        <p:spPr>
          <a:xfrm>
            <a:off x="4943204" y="2186533"/>
            <a:ext cx="632169" cy="62289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39DE7910-E195-33DE-E15A-B4D4DD355DC7}"/>
              </a:ext>
            </a:extLst>
          </p:cNvPr>
          <p:cNvSpPr txBox="1"/>
          <p:nvPr/>
        </p:nvSpPr>
        <p:spPr>
          <a:xfrm>
            <a:off x="2619376" y="3062419"/>
            <a:ext cx="11816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HLW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( 10,000 m</a:t>
            </a:r>
            <a:r>
              <a:rPr lang="en-GB" sz="1200" baseline="30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40 % already produced)  </a:t>
            </a:r>
          </a:p>
        </p:txBody>
      </p:sp>
      <p:sp>
        <p:nvSpPr>
          <p:cNvPr id="2" name="ZoneTexte 15">
            <a:extLst>
              <a:ext uri="{FF2B5EF4-FFF2-40B4-BE49-F238E27FC236}">
                <a16:creationId xmlns:a16="http://schemas.microsoft.com/office/drawing/2014/main" id="{379AF4B8-98E7-1ECA-18A1-F2B7C763D42B}"/>
              </a:ext>
            </a:extLst>
          </p:cNvPr>
          <p:cNvSpPr>
            <a:spLocks/>
          </p:cNvSpPr>
          <p:nvPr/>
        </p:nvSpPr>
        <p:spPr bwMode="auto">
          <a:xfrm>
            <a:off x="2381380" y="2194605"/>
            <a:ext cx="200025" cy="230188"/>
          </a:xfrm>
          <a:custGeom>
            <a:avLst/>
            <a:gdLst>
              <a:gd name="T0" fmla="*/ 0 w 200149"/>
              <a:gd name="T1" fmla="*/ 9490 h 231691"/>
              <a:gd name="T2" fmla="*/ 187333 w 200149"/>
              <a:gd name="T3" fmla="*/ 0 h 231691"/>
              <a:gd name="T4" fmla="*/ 200025 w 200149"/>
              <a:gd name="T5" fmla="*/ 227669 h 231691"/>
              <a:gd name="T6" fmla="*/ 3173 w 200149"/>
              <a:gd name="T7" fmla="*/ 230832 h 231691"/>
              <a:gd name="T8" fmla="*/ 0 w 200149"/>
              <a:gd name="T9" fmla="*/ 9490 h 2316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149"/>
              <a:gd name="T16" fmla="*/ 0 h 231691"/>
              <a:gd name="T17" fmla="*/ 200149 w 200149"/>
              <a:gd name="T18" fmla="*/ 231691 h 2316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149" h="231691">
                <a:moveTo>
                  <a:pt x="0" y="9525"/>
                </a:moveTo>
                <a:lnTo>
                  <a:pt x="187449" y="0"/>
                </a:lnTo>
                <a:lnTo>
                  <a:pt x="200149" y="228516"/>
                </a:lnTo>
                <a:lnTo>
                  <a:pt x="3175" y="231691"/>
                </a:lnTo>
                <a:cubicBezTo>
                  <a:pt x="2117" y="157636"/>
                  <a:pt x="1058" y="83580"/>
                  <a:pt x="0" y="9525"/>
                </a:cubicBezTo>
                <a:close/>
              </a:path>
            </a:pathLst>
          </a:custGeom>
          <a:solidFill>
            <a:srgbClr val="EE902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algn="ctr" eaLnBrk="0" hangingPunct="0">
              <a:buSzPct val="100000"/>
            </a:pPr>
            <a:r>
              <a:rPr lang="fr-FR" sz="500" dirty="0">
                <a:solidFill>
                  <a:srgbClr val="FFFFFF"/>
                </a:solidFill>
              </a:rPr>
              <a:t>U</a:t>
            </a:r>
          </a:p>
          <a:p>
            <a:pPr algn="ctr" eaLnBrk="0" hangingPunct="0">
              <a:buSzPct val="100000"/>
            </a:pPr>
            <a:r>
              <a:rPr lang="fr-FR" sz="500" dirty="0">
                <a:solidFill>
                  <a:srgbClr val="FFFFFF"/>
                </a:solidFill>
              </a:rPr>
              <a:t>94 to 96 %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2F44F9-4BB5-0E08-37C3-658CA6EB87EF}"/>
              </a:ext>
            </a:extLst>
          </p:cNvPr>
          <p:cNvSpPr txBox="1"/>
          <p:nvPr/>
        </p:nvSpPr>
        <p:spPr>
          <a:xfrm>
            <a:off x="3007145" y="2603108"/>
            <a:ext cx="412727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" pitchFamily="34" charset="0"/>
                <a:cs typeface="Arial" charset="0"/>
              </a:defRPr>
            </a:lvl9pPr>
          </a:lstStyle>
          <a:p>
            <a:pPr algn="ctr">
              <a:buSzPct val="100000"/>
              <a:defRPr/>
            </a:pPr>
            <a:r>
              <a:rPr lang="fr-FR" sz="600" b="1" dirty="0">
                <a:solidFill>
                  <a:srgbClr val="FF0000"/>
                </a:solidFill>
              </a:rPr>
              <a:t>Fission </a:t>
            </a:r>
            <a:r>
              <a:rPr lang="fr-FR" sz="600" b="1" dirty="0" err="1">
                <a:solidFill>
                  <a:srgbClr val="FF0000"/>
                </a:solidFill>
              </a:rPr>
              <a:t>products</a:t>
            </a:r>
            <a:endParaRPr lang="fr-FR" sz="600" b="1" dirty="0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1DE2522-F3ED-CECF-31CC-C31F350CAB82}"/>
              </a:ext>
            </a:extLst>
          </p:cNvPr>
          <p:cNvSpPr/>
          <p:nvPr/>
        </p:nvSpPr>
        <p:spPr>
          <a:xfrm>
            <a:off x="3849004" y="2154297"/>
            <a:ext cx="360363" cy="36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600" dirty="0"/>
              <a:t>1%</a:t>
            </a:r>
            <a:endParaRPr lang="en-US" sz="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2C5953F-7975-59E4-79B7-D23BFBDB2F22}"/>
              </a:ext>
            </a:extLst>
          </p:cNvPr>
          <p:cNvSpPr/>
          <p:nvPr/>
        </p:nvSpPr>
        <p:spPr>
          <a:xfrm>
            <a:off x="3022849" y="2137260"/>
            <a:ext cx="397023" cy="37905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600" dirty="0"/>
              <a:t>3-5 %</a:t>
            </a:r>
            <a:endParaRPr lang="en-US" sz="6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B34F35-F79F-6063-8039-8ACFFF30D9E2}"/>
              </a:ext>
            </a:extLst>
          </p:cNvPr>
          <p:cNvSpPr/>
          <p:nvPr/>
        </p:nvSpPr>
        <p:spPr>
          <a:xfrm>
            <a:off x="2181936" y="2103079"/>
            <a:ext cx="401268" cy="413239"/>
          </a:xfrm>
          <a:prstGeom prst="ellipse">
            <a:avLst/>
          </a:prstGeom>
          <a:solidFill>
            <a:srgbClr val="F3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600" dirty="0"/>
              <a:t>94 to 96 %</a:t>
            </a:r>
            <a:endParaRPr lang="en-US" sz="600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D41B086-4D2C-2F14-01C8-B1A516BA5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t="49250" r="55947" b="23393"/>
          <a:stretch/>
        </p:blipFill>
        <p:spPr bwMode="auto">
          <a:xfrm>
            <a:off x="3707904" y="2920797"/>
            <a:ext cx="803225" cy="11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C7583E6-FB35-6DDB-9F9A-CA204C227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2920798"/>
            <a:ext cx="803229" cy="1144699"/>
          </a:xfrm>
          <a:prstGeom prst="rect">
            <a:avLst/>
          </a:prstGeom>
        </p:spPr>
      </p:pic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5A428BA5-BD22-A55E-7093-C39591203703}"/>
              </a:ext>
            </a:extLst>
          </p:cNvPr>
          <p:cNvCxnSpPr>
            <a:cxnSpLocks/>
            <a:stCxn id="28" idx="2"/>
          </p:cNvCxnSpPr>
          <p:nvPr/>
        </p:nvCxnSpPr>
        <p:spPr>
          <a:xfrm rot="16200000" flipH="1">
            <a:off x="3055991" y="2963316"/>
            <a:ext cx="307779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9" name="Caméra 28">
            <a:extLst>
              <a:ext uri="{FF2B5EF4-FFF2-40B4-BE49-F238E27FC236}">
                <a16:creationId xmlns:a16="http://schemas.microsoft.com/office/drawing/2014/main" id="{94FD70B2-C83A-FDCD-AB49-25BE08174867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1771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CAD8A94C-4BD1-40FB-AA79-2C4745D8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" y="168880"/>
            <a:ext cx="7128000" cy="720080"/>
          </a:xfrm>
        </p:spPr>
        <p:txBody>
          <a:bodyPr>
            <a:normAutofit/>
          </a:bodyPr>
          <a:lstStyle/>
          <a:p>
            <a:r>
              <a:rPr lang="fr-FR" dirty="0"/>
              <a:t>Cigéo : A Mature Project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A87568-A085-9141-F2B9-2BD853D1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45" y="918648"/>
            <a:ext cx="6184633" cy="285325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1B600D0-4660-7766-AEF7-ADA958422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878" y="1274633"/>
            <a:ext cx="2668877" cy="17724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BFCAC8-35A4-2B35-8313-B31F24920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45" y="3741782"/>
            <a:ext cx="2764742" cy="135568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6C49FB7-D242-0BB0-8C8F-3115E7B0E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935" y="1730214"/>
            <a:ext cx="908820" cy="6150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D658CB-A5ED-C348-C8C5-5E632A5DE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912" y="3741782"/>
            <a:ext cx="2036832" cy="13556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AD005-8AFD-7F1C-0266-77369DB66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878" y="3095054"/>
            <a:ext cx="2668877" cy="1780952"/>
          </a:xfrm>
          <a:prstGeom prst="rect">
            <a:avLst/>
          </a:prstGeom>
        </p:spPr>
      </p:pic>
      <p:pic>
        <p:nvPicPr>
          <p:cNvPr id="12" name="Caméra 11">
            <a:extLst>
              <a:ext uri="{FF2B5EF4-FFF2-40B4-BE49-F238E27FC236}">
                <a16:creationId xmlns:a16="http://schemas.microsoft.com/office/drawing/2014/main" id="{0E3FBDC1-DC13-229F-BF33-906F349604B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8744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139952" y="2355726"/>
            <a:ext cx="4896544" cy="432048"/>
          </a:xfrm>
        </p:spPr>
        <p:txBody>
          <a:bodyPr/>
          <a:lstStyle/>
          <a:p>
            <a:r>
              <a:rPr lang="fr-FR" dirty="0"/>
              <a:t>From public information to effective public </a:t>
            </a:r>
            <a:r>
              <a:rPr lang="fr-FR" dirty="0" err="1"/>
              <a:t>involvement</a:t>
            </a:r>
            <a:endParaRPr lang="fr-FR" dirty="0"/>
          </a:p>
        </p:txBody>
      </p:sp>
      <p:pic>
        <p:nvPicPr>
          <p:cNvPr id="8" name="Espace réservé pour une image  7" descr="Une image contenant habits, personne, intérieur, homme&#10;&#10;Description générée automatiquement">
            <a:extLst>
              <a:ext uri="{FF2B5EF4-FFF2-40B4-BE49-F238E27FC236}">
                <a16:creationId xmlns:a16="http://schemas.microsoft.com/office/drawing/2014/main" id="{00301FCE-46FC-2A25-DDB9-8456F24543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r="14962"/>
          <a:stretch>
            <a:fillRect/>
          </a:stretch>
        </p:blipFill>
        <p:spPr/>
      </p:pic>
      <p:pic>
        <p:nvPicPr>
          <p:cNvPr id="12" name="Caméra 11">
            <a:extLst>
              <a:ext uri="{FF2B5EF4-FFF2-40B4-BE49-F238E27FC236}">
                <a16:creationId xmlns:a16="http://schemas.microsoft.com/office/drawing/2014/main" id="{6606DE66-86C4-CD31-5A8B-6C3008CFEA9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22984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411510"/>
            <a:ext cx="7920879" cy="725244"/>
          </a:xfrm>
        </p:spPr>
        <p:txBody>
          <a:bodyPr>
            <a:normAutofit fontScale="90000"/>
          </a:bodyPr>
          <a:lstStyle/>
          <a:p>
            <a:pPr marL="0"/>
            <a:r>
              <a:rPr lang="en-US" b="1" dirty="0"/>
              <a:t>     For 30 years, the pillars for building and 	</a:t>
            </a:r>
            <a:br>
              <a:rPr lang="en-US" b="1" dirty="0"/>
            </a:br>
            <a:r>
              <a:rPr lang="en-US" b="1" dirty="0"/>
              <a:t>maintaining trust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FB60FE-D8AA-26C8-3F17-75BE74D4C9B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9505" y="1808388"/>
            <a:ext cx="1294342" cy="12674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50C15C-D878-0B3F-DC4D-31B3DBEF8AD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9746" y="1808388"/>
            <a:ext cx="1294342" cy="12674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31657A-52F7-1B86-65FD-D6E941D9CA9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985" y="1808388"/>
            <a:ext cx="1294342" cy="1267418"/>
          </a:xfrm>
          <a:prstGeom prst="rect">
            <a:avLst/>
          </a:prstGeom>
        </p:spPr>
      </p:pic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27DCDAE-FA80-183E-10A1-D5D04400584C}"/>
              </a:ext>
            </a:extLst>
          </p:cNvPr>
          <p:cNvSpPr txBox="1">
            <a:spLocks/>
          </p:cNvSpPr>
          <p:nvPr/>
        </p:nvSpPr>
        <p:spPr>
          <a:xfrm>
            <a:off x="1763688" y="1952259"/>
            <a:ext cx="1584176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INFORMATION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A3927AEA-BF22-11C2-37FD-2A1AB7F85E2F}"/>
              </a:ext>
            </a:extLst>
          </p:cNvPr>
          <p:cNvSpPr txBox="1">
            <a:spLocks/>
          </p:cNvSpPr>
          <p:nvPr/>
        </p:nvSpPr>
        <p:spPr>
          <a:xfrm>
            <a:off x="4025113" y="1966422"/>
            <a:ext cx="1482991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DIALOGUE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3F9C7BDD-2367-7585-E2A8-27987FC7294E}"/>
              </a:ext>
            </a:extLst>
          </p:cNvPr>
          <p:cNvSpPr txBox="1">
            <a:spLocks/>
          </p:cNvSpPr>
          <p:nvPr/>
        </p:nvSpPr>
        <p:spPr>
          <a:xfrm>
            <a:off x="6085970" y="1966422"/>
            <a:ext cx="1582374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CONSULTATION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77F071E-82CA-12BC-ACB1-E4907131FF24}"/>
              </a:ext>
            </a:extLst>
          </p:cNvPr>
          <p:cNvGrpSpPr/>
          <p:nvPr/>
        </p:nvGrpSpPr>
        <p:grpSpPr>
          <a:xfrm rot="21347551">
            <a:off x="125067" y="2266599"/>
            <a:ext cx="1342720" cy="1618414"/>
            <a:chOff x="225550" y="2031869"/>
            <a:chExt cx="2996978" cy="40571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8434C00F-EA08-4686-A5A3-0DE019EA9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144188">
              <a:off x="225550" y="2056501"/>
              <a:ext cx="1695234" cy="2365082"/>
            </a:xfrm>
            <a:prstGeom prst="rect">
              <a:avLst/>
            </a:prstGeom>
            <a:noFill/>
            <a:ln w="9525">
              <a:solidFill>
                <a:schemeClr val="bg2">
                  <a:lumMod val="6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8F60857D-7AFA-B310-C96F-3744820FC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670" y="2031869"/>
              <a:ext cx="1322858" cy="1937540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B06161E-1C2E-81D8-247D-214F273DE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2035">
              <a:off x="253614" y="4087871"/>
              <a:ext cx="1437520" cy="200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71BB08F-542E-6960-4FA5-6B162F272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584956"/>
              <a:ext cx="1490601" cy="210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B8A7A6B3-2365-F1E9-9761-CB822DC33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0" y="3742981"/>
            <a:ext cx="1409007" cy="10567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19F3CD-7C5A-410E-862D-DC959E4ED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0" y="1190688"/>
            <a:ext cx="1409007" cy="105675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BE578E-F6C4-A3AF-46BC-97A69A7B68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625">
            <a:off x="218130" y="101095"/>
            <a:ext cx="857570" cy="1212558"/>
          </a:xfrm>
          <a:prstGeom prst="rect">
            <a:avLst/>
          </a:prstGeom>
        </p:spPr>
      </p:pic>
      <p:pic>
        <p:nvPicPr>
          <p:cNvPr id="25" name="Caméra 24">
            <a:extLst>
              <a:ext uri="{FF2B5EF4-FFF2-40B4-BE49-F238E27FC236}">
                <a16:creationId xmlns:a16="http://schemas.microsoft.com/office/drawing/2014/main" id="{8E94863C-7DB0-A85E-FD20-EC83C34E0A9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8811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8623A09-854F-42C0-942A-DF442A65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37" y="262330"/>
            <a:ext cx="7127167" cy="725244"/>
          </a:xfrm>
        </p:spPr>
        <p:txBody>
          <a:bodyPr/>
          <a:lstStyle/>
          <a:p>
            <a:r>
              <a:rPr lang="en-GB" dirty="0"/>
              <a:t>The stakeholder involvement process</a:t>
            </a: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35EB404-248C-4AE8-8526-D51C22EAEF3A}"/>
              </a:ext>
            </a:extLst>
          </p:cNvPr>
          <p:cNvGrpSpPr/>
          <p:nvPr/>
        </p:nvGrpSpPr>
        <p:grpSpPr>
          <a:xfrm>
            <a:off x="979019" y="1117262"/>
            <a:ext cx="1681567" cy="1680589"/>
            <a:chOff x="265349" y="1059582"/>
            <a:chExt cx="1681567" cy="1680589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AE4B76BB-929C-4B95-9366-56F594703AFD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349" y="1059582"/>
              <a:ext cx="1681567" cy="1680589"/>
            </a:xfrm>
            <a:prstGeom prst="rect">
              <a:avLst/>
            </a:prstGeom>
          </p:spPr>
        </p:pic>
        <p:sp>
          <p:nvSpPr>
            <p:cNvPr id="53" name="Espace réservé du texte 4">
              <a:extLst>
                <a:ext uri="{FF2B5EF4-FFF2-40B4-BE49-F238E27FC236}">
                  <a16:creationId xmlns:a16="http://schemas.microsoft.com/office/drawing/2014/main" id="{66B9C0BA-6619-41EE-8A3C-949D0E1196CA}"/>
                </a:ext>
              </a:extLst>
            </p:cNvPr>
            <p:cNvSpPr txBox="1">
              <a:spLocks/>
            </p:cNvSpPr>
            <p:nvPr/>
          </p:nvSpPr>
          <p:spPr>
            <a:xfrm>
              <a:off x="395536" y="1228004"/>
              <a:ext cx="1498438" cy="1368152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>
                  <a:solidFill>
                    <a:srgbClr val="003B8E"/>
                  </a:solidFill>
                </a:rPr>
                <a:t>Create interest &amp; be visible 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8512BA95-E2C6-4CC6-A118-403E0BB55486}"/>
              </a:ext>
            </a:extLst>
          </p:cNvPr>
          <p:cNvGrpSpPr/>
          <p:nvPr/>
        </p:nvGrpSpPr>
        <p:grpSpPr>
          <a:xfrm>
            <a:off x="3754761" y="1104541"/>
            <a:ext cx="1737392" cy="1681101"/>
            <a:chOff x="3643906" y="1088498"/>
            <a:chExt cx="1737392" cy="1681101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16CA56E3-5F52-4468-B456-FE6341D904BA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3906" y="1088498"/>
              <a:ext cx="1737392" cy="1681101"/>
            </a:xfrm>
            <a:prstGeom prst="rect">
              <a:avLst/>
            </a:prstGeom>
          </p:spPr>
        </p:pic>
        <p:sp>
          <p:nvSpPr>
            <p:cNvPr id="73" name="Espace réservé du texte 4">
              <a:extLst>
                <a:ext uri="{FF2B5EF4-FFF2-40B4-BE49-F238E27FC236}">
                  <a16:creationId xmlns:a16="http://schemas.microsoft.com/office/drawing/2014/main" id="{491477DB-A02F-428F-B252-2E2FF44661A1}"/>
                </a:ext>
              </a:extLst>
            </p:cNvPr>
            <p:cNvSpPr txBox="1">
              <a:spLocks/>
            </p:cNvSpPr>
            <p:nvPr/>
          </p:nvSpPr>
          <p:spPr>
            <a:xfrm>
              <a:off x="3790208" y="1249982"/>
              <a:ext cx="1498438" cy="1368152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>
                  <a:solidFill>
                    <a:srgbClr val="003B8E"/>
                  </a:solidFill>
                </a:rPr>
                <a:t>Conduct a dialogue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8DEB305-D8A3-4A01-843C-72F36C4E2A69}"/>
              </a:ext>
            </a:extLst>
          </p:cNvPr>
          <p:cNvGrpSpPr/>
          <p:nvPr/>
        </p:nvGrpSpPr>
        <p:grpSpPr>
          <a:xfrm>
            <a:off x="6736878" y="1004764"/>
            <a:ext cx="1681567" cy="1680589"/>
            <a:chOff x="6844148" y="1059582"/>
            <a:chExt cx="1681567" cy="1680589"/>
          </a:xfrm>
        </p:grpSpPr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A84A9B72-421E-4795-9C15-5686C0098F13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4148" y="1059582"/>
              <a:ext cx="1681567" cy="1680589"/>
            </a:xfrm>
            <a:prstGeom prst="rect">
              <a:avLst/>
            </a:prstGeom>
          </p:spPr>
        </p:pic>
        <p:sp>
          <p:nvSpPr>
            <p:cNvPr id="75" name="Espace réservé du texte 4">
              <a:extLst>
                <a:ext uri="{FF2B5EF4-FFF2-40B4-BE49-F238E27FC236}">
                  <a16:creationId xmlns:a16="http://schemas.microsoft.com/office/drawing/2014/main" id="{385FA3A3-6FA3-4302-B71A-3A60DFFB243A}"/>
                </a:ext>
              </a:extLst>
            </p:cNvPr>
            <p:cNvSpPr txBox="1">
              <a:spLocks/>
            </p:cNvSpPr>
            <p:nvPr/>
          </p:nvSpPr>
          <p:spPr>
            <a:xfrm>
              <a:off x="6974335" y="1228004"/>
              <a:ext cx="1498438" cy="1368152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>
                  <a:solidFill>
                    <a:srgbClr val="003B8E"/>
                  </a:solidFill>
                </a:rPr>
                <a:t>Participate in local life</a:t>
              </a: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29F351D7-BE98-47E7-BCBF-564899E05E1B}"/>
              </a:ext>
            </a:extLst>
          </p:cNvPr>
          <p:cNvGrpSpPr/>
          <p:nvPr/>
        </p:nvGrpSpPr>
        <p:grpSpPr>
          <a:xfrm>
            <a:off x="2351624" y="2949316"/>
            <a:ext cx="1737392" cy="1681101"/>
            <a:chOff x="1972068" y="3157271"/>
            <a:chExt cx="1737392" cy="1681101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24211FAB-9EE4-4859-9111-A9BE4ECF6272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2068" y="3157271"/>
              <a:ext cx="1737392" cy="1681101"/>
            </a:xfrm>
            <a:prstGeom prst="rect">
              <a:avLst/>
            </a:prstGeom>
          </p:spPr>
        </p:pic>
        <p:sp>
          <p:nvSpPr>
            <p:cNvPr id="77" name="Espace réservé du texte 4">
              <a:extLst>
                <a:ext uri="{FF2B5EF4-FFF2-40B4-BE49-F238E27FC236}">
                  <a16:creationId xmlns:a16="http://schemas.microsoft.com/office/drawing/2014/main" id="{63DEDDE1-AA49-42C3-A5D1-F0DC26D0DD2D}"/>
                </a:ext>
              </a:extLst>
            </p:cNvPr>
            <p:cNvSpPr txBox="1">
              <a:spLocks/>
            </p:cNvSpPr>
            <p:nvPr/>
          </p:nvSpPr>
          <p:spPr>
            <a:xfrm>
              <a:off x="2118370" y="3318755"/>
              <a:ext cx="1498438" cy="1368152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>
                  <a:solidFill>
                    <a:srgbClr val="003B8E"/>
                  </a:solidFill>
                </a:rPr>
                <a:t>Inform &amp; explain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AF47000-D9A4-48ED-837E-A7FDE9B26974}"/>
              </a:ext>
            </a:extLst>
          </p:cNvPr>
          <p:cNvGrpSpPr/>
          <p:nvPr/>
        </p:nvGrpSpPr>
        <p:grpSpPr>
          <a:xfrm>
            <a:off x="5614791" y="2910477"/>
            <a:ext cx="1737392" cy="1681101"/>
            <a:chOff x="5358566" y="3136006"/>
            <a:chExt cx="1737392" cy="1681101"/>
          </a:xfrm>
        </p:grpSpPr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FE734455-94DD-4158-8745-FD5AF339A16E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8566" y="3136006"/>
              <a:ext cx="1737392" cy="1681101"/>
            </a:xfrm>
            <a:prstGeom prst="rect">
              <a:avLst/>
            </a:prstGeom>
          </p:spPr>
        </p:pic>
        <p:sp>
          <p:nvSpPr>
            <p:cNvPr id="79" name="Espace réservé du texte 4">
              <a:extLst>
                <a:ext uri="{FF2B5EF4-FFF2-40B4-BE49-F238E27FC236}">
                  <a16:creationId xmlns:a16="http://schemas.microsoft.com/office/drawing/2014/main" id="{FF883B87-8840-48DC-8F43-486DFE19D659}"/>
                </a:ext>
              </a:extLst>
            </p:cNvPr>
            <p:cNvSpPr txBox="1">
              <a:spLocks/>
            </p:cNvSpPr>
            <p:nvPr/>
          </p:nvSpPr>
          <p:spPr>
            <a:xfrm>
              <a:off x="5504868" y="3297490"/>
              <a:ext cx="1498438" cy="1368152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>
                  <a:solidFill>
                    <a:srgbClr val="003B8E"/>
                  </a:solidFill>
                </a:rPr>
                <a:t>Consult</a:t>
              </a:r>
            </a:p>
          </p:txBody>
        </p:sp>
      </p:grp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1E04A188-3B01-4E90-9B2B-0B8602CF803E}"/>
              </a:ext>
            </a:extLst>
          </p:cNvPr>
          <p:cNvCxnSpPr>
            <a:stCxn id="48" idx="2"/>
            <a:endCxn id="76" idx="0"/>
          </p:cNvCxnSpPr>
          <p:nvPr/>
        </p:nvCxnSpPr>
        <p:spPr>
          <a:xfrm>
            <a:off x="1819803" y="2797851"/>
            <a:ext cx="1400517" cy="151465"/>
          </a:xfrm>
          <a:prstGeom prst="line">
            <a:avLst/>
          </a:prstGeom>
          <a:ln w="38100">
            <a:solidFill>
              <a:srgbClr val="00B05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284FC2B-052C-49D3-89AD-2B4B6F9674EA}"/>
              </a:ext>
            </a:extLst>
          </p:cNvPr>
          <p:cNvCxnSpPr>
            <a:cxnSpLocks/>
            <a:stCxn id="76" idx="0"/>
            <a:endCxn id="52" idx="2"/>
          </p:cNvCxnSpPr>
          <p:nvPr/>
        </p:nvCxnSpPr>
        <p:spPr>
          <a:xfrm flipV="1">
            <a:off x="3220320" y="2785642"/>
            <a:ext cx="1403137" cy="163674"/>
          </a:xfrm>
          <a:prstGeom prst="line">
            <a:avLst/>
          </a:prstGeom>
          <a:ln w="38100">
            <a:solidFill>
              <a:srgbClr val="00B05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C0A0BBDC-7D6C-4D75-AD90-823C4DE6D125}"/>
              </a:ext>
            </a:extLst>
          </p:cNvPr>
          <p:cNvCxnSpPr>
            <a:cxnSpLocks/>
            <a:stCxn id="52" idx="2"/>
            <a:endCxn id="78" idx="0"/>
          </p:cNvCxnSpPr>
          <p:nvPr/>
        </p:nvCxnSpPr>
        <p:spPr>
          <a:xfrm>
            <a:off x="4623457" y="2785642"/>
            <a:ext cx="1860030" cy="124835"/>
          </a:xfrm>
          <a:prstGeom prst="line">
            <a:avLst/>
          </a:prstGeom>
          <a:ln w="38100">
            <a:solidFill>
              <a:srgbClr val="00B05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6EE75C8-01E1-4420-A628-1E165DEA26AB}"/>
              </a:ext>
            </a:extLst>
          </p:cNvPr>
          <p:cNvCxnSpPr>
            <a:cxnSpLocks/>
            <a:stCxn id="78" idx="0"/>
            <a:endCxn id="74" idx="2"/>
          </p:cNvCxnSpPr>
          <p:nvPr/>
        </p:nvCxnSpPr>
        <p:spPr>
          <a:xfrm flipV="1">
            <a:off x="6483487" y="2685353"/>
            <a:ext cx="1094175" cy="225124"/>
          </a:xfrm>
          <a:prstGeom prst="line">
            <a:avLst/>
          </a:prstGeom>
          <a:ln w="38100">
            <a:solidFill>
              <a:srgbClr val="00B05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améra 10">
            <a:extLst>
              <a:ext uri="{FF2B5EF4-FFF2-40B4-BE49-F238E27FC236}">
                <a16:creationId xmlns:a16="http://schemas.microsoft.com/office/drawing/2014/main" id="{FBAC72D0-762F-FC7F-EDB7-1243D9FE014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8658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Lucida Sans Unicode" pitchFamily="34" charset="0"/>
                <a:cs typeface="Lucida Sans Unicode" pitchFamily="34" charset="0"/>
              </a:rPr>
              <a:t>Catch</a:t>
            </a:r>
            <a:r>
              <a:rPr lang="en-US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the public’s interest</a:t>
            </a:r>
            <a:endParaRPr lang="fr-FR" dirty="0"/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1313532" y="1214190"/>
            <a:ext cx="7632700" cy="323179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35A00"/>
                </a:solidFill>
              </a:rPr>
              <a:t>  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fld id="{3F31099B-3674-415A-8495-B5B94815B494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r>
              <a:rPr lang="fr-FR"/>
              <a:t>DICOD/18-0123</a:t>
            </a:r>
            <a:endParaRPr lang="fr-FR" dirty="0"/>
          </a:p>
        </p:txBody>
      </p:sp>
      <p:pic>
        <p:nvPicPr>
          <p:cNvPr id="15" name="Image 14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804206"/>
            <a:ext cx="1296000" cy="1368000"/>
          </a:xfrm>
          <a:prstGeom prst="rect">
            <a:avLst/>
          </a:prstGeom>
        </p:spPr>
      </p:pic>
      <p:sp>
        <p:nvSpPr>
          <p:cNvPr id="21" name="Espace réservé du texte 4"/>
          <p:cNvSpPr txBox="1">
            <a:spLocks/>
          </p:cNvSpPr>
          <p:nvPr/>
        </p:nvSpPr>
        <p:spPr>
          <a:xfrm>
            <a:off x="360514" y="2037890"/>
            <a:ext cx="1230407" cy="9437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>
                <a:solidFill>
                  <a:srgbClr val="0070C0"/>
                </a:solidFill>
              </a:rPr>
              <a:t>INTEREST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44576"/>
            <a:ext cx="1691036" cy="230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911607"/>
            <a:ext cx="1706855" cy="230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38100" dir="2400000" algn="tl" rotWithShape="0">
              <a:prstClr val="black">
                <a:alpha val="64000"/>
              </a:prstClr>
            </a:outerShdw>
          </a:effectLst>
        </p:spPr>
      </p:pic>
      <p:sp>
        <p:nvSpPr>
          <p:cNvPr id="3" name="Rectangle avec flèche vers la gauche 2"/>
          <p:cNvSpPr/>
          <p:nvPr/>
        </p:nvSpPr>
        <p:spPr>
          <a:xfrm>
            <a:off x="6588224" y="2361508"/>
            <a:ext cx="2087534" cy="1261052"/>
          </a:xfrm>
          <a:prstGeom prst="leftArrowCallout">
            <a:avLst>
              <a:gd name="adj1" fmla="val 10757"/>
              <a:gd name="adj2" fmla="val 9462"/>
              <a:gd name="adj3" fmla="val 23705"/>
              <a:gd name="adj4" fmla="val 64977"/>
            </a:avLst>
          </a:prstGeom>
          <a:solidFill>
            <a:srgbClr val="F3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</a:rPr>
              <a:t>On average, one French person produces 2 kg of radioactive waste per year.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What do we do with it?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547664" y="3291830"/>
            <a:ext cx="144016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619672" y="3615866"/>
            <a:ext cx="1440160" cy="1224136"/>
          </a:xfrm>
          <a:prstGeom prst="wedgeRectCallout">
            <a:avLst>
              <a:gd name="adj1" fmla="val 67422"/>
              <a:gd name="adj2" fmla="val -89883"/>
            </a:avLst>
          </a:prstGeom>
          <a:solidFill>
            <a:srgbClr val="F3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Our </a:t>
            </a:r>
            <a:r>
              <a:rPr lang="fr-FR" sz="1600" dirty="0" err="1"/>
              <a:t>waste</a:t>
            </a:r>
            <a:r>
              <a:rPr lang="fr-FR" sz="1600" dirty="0"/>
              <a:t> </a:t>
            </a:r>
            <a:r>
              <a:rPr lang="fr-FR" sz="1600" dirty="0" err="1"/>
              <a:t>doesn’t</a:t>
            </a:r>
            <a:r>
              <a:rPr lang="fr-FR" sz="1600" dirty="0"/>
              <a:t> </a:t>
            </a:r>
            <a:r>
              <a:rPr lang="fr-FR" sz="1600" dirty="0" err="1"/>
              <a:t>disappear</a:t>
            </a:r>
            <a:r>
              <a:rPr lang="fr-FR" sz="1600" dirty="0"/>
              <a:t> by </a:t>
            </a:r>
            <a:r>
              <a:rPr lang="fr-FR" sz="1600" dirty="0" err="1"/>
              <a:t>magic</a:t>
            </a:r>
            <a:r>
              <a:rPr lang="fr-FR" sz="1600" dirty="0"/>
              <a:t> !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5D2E20-7971-2C4A-30F8-708DAFA77D6E}"/>
              </a:ext>
            </a:extLst>
          </p:cNvPr>
          <p:cNvSpPr txBox="1"/>
          <p:nvPr/>
        </p:nvSpPr>
        <p:spPr>
          <a:xfrm>
            <a:off x="2339752" y="1040323"/>
            <a:ext cx="552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</a:rPr>
              <a:t>I</a:t>
            </a:r>
            <a:r>
              <a:rPr lang="en-GB" sz="1400" b="1" kern="1200" dirty="0">
                <a:solidFill>
                  <a:srgbClr val="FFC000"/>
                </a:solidFill>
                <a:effectLst/>
                <a:latin typeface="+mn-lt"/>
                <a:ea typeface="+mn-ea"/>
                <a:cs typeface="+mn-cs"/>
              </a:rPr>
              <a:t>n order to create a specific debate on radioactive waste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17" name="Flèche : angle droit 16">
            <a:extLst>
              <a:ext uri="{FF2B5EF4-FFF2-40B4-BE49-F238E27FC236}">
                <a16:creationId xmlns:a16="http://schemas.microsoft.com/office/drawing/2014/main" id="{666E6779-9045-3751-B8D0-759354552293}"/>
              </a:ext>
            </a:extLst>
          </p:cNvPr>
          <p:cNvSpPr/>
          <p:nvPr/>
        </p:nvSpPr>
        <p:spPr>
          <a:xfrm rot="5400000">
            <a:off x="1743574" y="647648"/>
            <a:ext cx="205432" cy="1029300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Caméra 21">
            <a:extLst>
              <a:ext uri="{FF2B5EF4-FFF2-40B4-BE49-F238E27FC236}">
                <a16:creationId xmlns:a16="http://schemas.microsoft.com/office/drawing/2014/main" id="{8B725987-0160-A4A8-0026-00CCD10C813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1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423A3E8-EA09-4D26-BB8D-E0BF30706518}"/>
              </a:ext>
            </a:extLst>
          </p:cNvPr>
          <p:cNvSpPr/>
          <p:nvPr/>
        </p:nvSpPr>
        <p:spPr>
          <a:xfrm>
            <a:off x="7092280" y="4549504"/>
            <a:ext cx="1050079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/>
            <a:r>
              <a:rPr lang="en-GB" sz="2000" b="1" dirty="0">
                <a:ea typeface="Lucida Sans Unicode" pitchFamily="34" charset="0"/>
                <a:cs typeface="Lucida Sans Unicode" pitchFamily="34" charset="0"/>
              </a:rPr>
              <a:t>Create interest and be visible</a:t>
            </a:r>
            <a:endParaRPr lang="en-GB" sz="2000" dirty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546537" y="1037324"/>
            <a:ext cx="7632700" cy="345269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35A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  Create links between the citizens and the subject of radioactive waste 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1099B-3674-415A-8495-B5B94815B494}" type="slidenum">
              <a:rPr kumimoji="0" lang="fr-FR" sz="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DICOD/18-0123</a:t>
            </a:r>
          </a:p>
        </p:txBody>
      </p:sp>
      <p:pic>
        <p:nvPicPr>
          <p:cNvPr id="16" name="Imag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716" y="2780301"/>
            <a:ext cx="1294342" cy="1267418"/>
          </a:xfrm>
          <a:prstGeom prst="rect">
            <a:avLst/>
          </a:prstGeom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3646307" y="2918021"/>
            <a:ext cx="1482991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INTEREST</a:t>
            </a:r>
          </a:p>
        </p:txBody>
      </p:sp>
      <p:sp>
        <p:nvSpPr>
          <p:cNvPr id="53" name="Espace réservé du contenu 8"/>
          <p:cNvSpPr txBox="1">
            <a:spLocks/>
          </p:cNvSpPr>
          <p:nvPr/>
        </p:nvSpPr>
        <p:spPr bwMode="auto">
          <a:xfrm>
            <a:off x="185139" y="5445428"/>
            <a:ext cx="3234733" cy="59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163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 kern="1200" baseline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5113" algn="l" rtl="0" eaLnBrk="1" fontAlgn="base" hangingPunct="1">
              <a:spcBef>
                <a:spcPts val="400"/>
              </a:spcBef>
              <a:spcAft>
                <a:spcPct val="0"/>
              </a:spcAft>
              <a:buSzPct val="85000"/>
              <a:buBlip>
                <a:blip r:embed="rId5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rtl="0" eaLnBrk="1" fontAlgn="base" hangingPunct="1">
              <a:spcBef>
                <a:spcPts val="300"/>
              </a:spcBef>
              <a:spcAft>
                <a:spcPct val="0"/>
              </a:spcAft>
              <a:buSzPct val="80000"/>
              <a:buBlip>
                <a:blip r:embed="rId6"/>
              </a:buBlip>
              <a:defRPr sz="1600" kern="1200" baseline="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69B7F64-508C-41C3-A29E-F7D9EF82EA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8" r="1843"/>
          <a:stretch/>
        </p:blipFill>
        <p:spPr>
          <a:xfrm>
            <a:off x="5801394" y="1415671"/>
            <a:ext cx="2874294" cy="22233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C45014-D42B-426C-92D1-BEF94BB22D9E}"/>
              </a:ext>
            </a:extLst>
          </p:cNvPr>
          <p:cNvSpPr/>
          <p:nvPr/>
        </p:nvSpPr>
        <p:spPr>
          <a:xfrm>
            <a:off x="5888901" y="3815374"/>
            <a:ext cx="3364788" cy="22233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33892D"/>
              </a:solidFill>
              <a:effectLst/>
              <a:uLnTx/>
              <a:uFillTx/>
              <a:latin typeface="Lucida Sans"/>
              <a:cs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52796-783C-4708-AC99-D872540EC331}"/>
              </a:ext>
            </a:extLst>
          </p:cNvPr>
          <p:cNvSpPr/>
          <p:nvPr/>
        </p:nvSpPr>
        <p:spPr>
          <a:xfrm>
            <a:off x="5777615" y="3729101"/>
            <a:ext cx="3001296" cy="22233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b="1" dirty="0">
                <a:solidFill>
                  <a:schemeClr val="tx2"/>
                </a:solidFill>
              </a:rPr>
              <a:t>Video “Letter to future generation” </a:t>
            </a:r>
            <a:r>
              <a:rPr kumimoji="0" lang="en-GB" sz="1050" b="1" i="1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/>
                <a:cs typeface="Arial" charset="0"/>
              </a:rPr>
              <a:t>(1,5 million views)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srgbClr val="33892D"/>
                </a:solidFill>
                <a:effectLst/>
                <a:uLnTx/>
                <a:uFillTx/>
                <a:latin typeface="Lucida Sans"/>
                <a:cs typeface="Arial" charset="0"/>
              </a:rPr>
              <a:t>“</a:t>
            </a:r>
            <a:r>
              <a:rPr lang="en-GB" sz="1050" b="1" i="1" dirty="0">
                <a:solidFill>
                  <a:srgbClr val="33892D"/>
                </a:solidFill>
                <a:latin typeface="Lucida Sans"/>
                <a:cs typeface="Arial" charset="0"/>
              </a:rPr>
              <a:t>To you whose present is our future”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208BAB-49C8-4766-810E-9006013869A3}"/>
              </a:ext>
            </a:extLst>
          </p:cNvPr>
          <p:cNvSpPr/>
          <p:nvPr/>
        </p:nvSpPr>
        <p:spPr>
          <a:xfrm>
            <a:off x="2801188" y="1659824"/>
            <a:ext cx="2790298" cy="57311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b="1" i="1" dirty="0">
                <a:solidFill>
                  <a:schemeClr val="tx2"/>
                </a:solidFill>
                <a:latin typeface="Lucida Sans"/>
                <a:cs typeface="Arial" charset="0"/>
              </a:rPr>
              <a:t>Exhibition (in Paris and project area) : </a:t>
            </a:r>
            <a:r>
              <a:rPr lang="en-GB" sz="1200" b="1" i="1" dirty="0">
                <a:solidFill>
                  <a:srgbClr val="33892D"/>
                </a:solidFill>
                <a:latin typeface="Lucida Sans"/>
                <a:cs typeface="Arial" charset="0"/>
              </a:rPr>
              <a:t>“Radioactivity, from Homer to Oppenheimer”</a:t>
            </a:r>
            <a:endParaRPr lang="en-GB" sz="1050" b="1" i="1" dirty="0">
              <a:solidFill>
                <a:srgbClr val="33892D"/>
              </a:solidFill>
              <a:latin typeface="Lucida Sans"/>
              <a:cs typeface="Arial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E5DF9D-0817-4910-8BD1-C0F38EB6C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636" y="1426420"/>
            <a:ext cx="2332295" cy="3312588"/>
          </a:xfrm>
          <a:prstGeom prst="rect">
            <a:avLst/>
          </a:prstGeom>
        </p:spPr>
      </p:pic>
      <p:pic>
        <p:nvPicPr>
          <p:cNvPr id="22" name="Caméra 21">
            <a:extLst>
              <a:ext uri="{FF2B5EF4-FFF2-40B4-BE49-F238E27FC236}">
                <a16:creationId xmlns:a16="http://schemas.microsoft.com/office/drawing/2014/main" id="{F54F5E45-6857-AFAB-1D88-A32C69DEC11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6952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a typeface="Lucida Sans Unicode" pitchFamily="34" charset="0"/>
                <a:cs typeface="Lucida Sans Unicode" pitchFamily="34" charset="0"/>
              </a:rPr>
              <a:t>Inform the public</a:t>
            </a: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1259632" y="1008579"/>
            <a:ext cx="7632700" cy="323179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F35A00"/>
                </a:solidFill>
              </a:rPr>
              <a:t>  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fld id="{3F31099B-3674-415A-8495-B5B94815B49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r>
              <a:rPr lang="en-GB"/>
              <a:t>DICOD/18-0123</a:t>
            </a:r>
          </a:p>
        </p:txBody>
      </p:sp>
      <p:pic>
        <p:nvPicPr>
          <p:cNvPr id="16" name="Imag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12" y="1534519"/>
            <a:ext cx="1294342" cy="1267418"/>
          </a:xfrm>
          <a:prstGeom prst="rect">
            <a:avLst/>
          </a:prstGeom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208689" y="1678390"/>
            <a:ext cx="1482991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INFORMATION</a:t>
            </a:r>
          </a:p>
        </p:txBody>
      </p:sp>
      <p:sp>
        <p:nvSpPr>
          <p:cNvPr id="39" name="Espace réservé du contenu 6"/>
          <p:cNvSpPr txBox="1">
            <a:spLocks/>
          </p:cNvSpPr>
          <p:nvPr/>
        </p:nvSpPr>
        <p:spPr>
          <a:xfrm>
            <a:off x="2123728" y="2110858"/>
            <a:ext cx="1096399" cy="9649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200" b="1" dirty="0">
                <a:solidFill>
                  <a:srgbClr val="0070C0"/>
                </a:solidFill>
              </a:rPr>
              <a:t>Brochures, periodicals, videos, websites, etc.</a:t>
            </a:r>
          </a:p>
        </p:txBody>
      </p:sp>
      <p:sp>
        <p:nvSpPr>
          <p:cNvPr id="53" name="Espace réservé du contenu 8"/>
          <p:cNvSpPr txBox="1">
            <a:spLocks/>
          </p:cNvSpPr>
          <p:nvPr/>
        </p:nvSpPr>
        <p:spPr bwMode="auto">
          <a:xfrm>
            <a:off x="185139" y="5445428"/>
            <a:ext cx="3234733" cy="59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163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 kern="1200" baseline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5113" algn="l" rtl="0" eaLnBrk="1" fontAlgn="base" hangingPunct="1">
              <a:spcBef>
                <a:spcPts val="400"/>
              </a:spcBef>
              <a:spcAft>
                <a:spcPct val="0"/>
              </a:spcAft>
              <a:buSzPct val="85000"/>
              <a:buBlip>
                <a:blip r:embed="rId5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rtl="0" eaLnBrk="1" fontAlgn="base" hangingPunct="1">
              <a:spcBef>
                <a:spcPts val="300"/>
              </a:spcBef>
              <a:spcAft>
                <a:spcPct val="0"/>
              </a:spcAft>
              <a:buSzPct val="80000"/>
              <a:buBlip>
                <a:blip r:embed="rId6"/>
              </a:buBlip>
              <a:defRPr sz="1600" kern="1200" baseline="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45867" y="1570391"/>
            <a:ext cx="1067275" cy="101566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200" b="1" dirty="0">
                <a:solidFill>
                  <a:srgbClr val="0070C0"/>
                </a:solidFill>
                <a:latin typeface="+mn-lt"/>
                <a:cs typeface="+mn-cs"/>
              </a:rPr>
              <a:t>Visitor centres and temporary exhibitions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44" y="1908009"/>
            <a:ext cx="1080548" cy="15278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0EBE7FA-AE11-FC0F-3E0C-2F8358430DC8}"/>
              </a:ext>
            </a:extLst>
          </p:cNvPr>
          <p:cNvSpPr txBox="1"/>
          <p:nvPr/>
        </p:nvSpPr>
        <p:spPr>
          <a:xfrm>
            <a:off x="1259632" y="1039837"/>
            <a:ext cx="6515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To create links between citizens and the subject of radioactive waste 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19" name="Flèche : angle droit 18">
            <a:extLst>
              <a:ext uri="{FF2B5EF4-FFF2-40B4-BE49-F238E27FC236}">
                <a16:creationId xmlns:a16="http://schemas.microsoft.com/office/drawing/2014/main" id="{C1AEC550-D779-AF46-A522-815571BEFD43}"/>
              </a:ext>
            </a:extLst>
          </p:cNvPr>
          <p:cNvSpPr/>
          <p:nvPr/>
        </p:nvSpPr>
        <p:spPr>
          <a:xfrm rot="5400000">
            <a:off x="663454" y="647648"/>
            <a:ext cx="205432" cy="1029300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CB1082-AAA1-0148-305D-58302545CE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61" t="12201" r="10625" b="5100"/>
          <a:stretch/>
        </p:blipFill>
        <p:spPr>
          <a:xfrm>
            <a:off x="1929983" y="3236734"/>
            <a:ext cx="2209969" cy="1267418"/>
          </a:xfrm>
          <a:prstGeom prst="rect">
            <a:avLst/>
          </a:prstGeom>
        </p:spPr>
      </p:pic>
      <p:pic>
        <p:nvPicPr>
          <p:cNvPr id="26" name="Image 25" descr="Une image contenant habits, plein air, personne, chaussures&#10;&#10;Description générée automatiquement">
            <a:extLst>
              <a:ext uri="{FF2B5EF4-FFF2-40B4-BE49-F238E27FC236}">
                <a16:creationId xmlns:a16="http://schemas.microsoft.com/office/drawing/2014/main" id="{07CCCE64-F42B-6BB3-BA89-94233F815A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26" y="1589107"/>
            <a:ext cx="2253188" cy="1267418"/>
          </a:xfrm>
          <a:prstGeom prst="rect">
            <a:avLst/>
          </a:prstGeom>
        </p:spPr>
      </p:pic>
      <p:pic>
        <p:nvPicPr>
          <p:cNvPr id="28" name="Image 27" descr="Une image contenant texte, capture d’écran, boîte, Impression&#10;&#10;Description générée automatiquement">
            <a:extLst>
              <a:ext uri="{FF2B5EF4-FFF2-40B4-BE49-F238E27FC236}">
                <a16:creationId xmlns:a16="http://schemas.microsoft.com/office/drawing/2014/main" id="{36038128-DD3B-685B-A7F6-2E0267320D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1" y="2633832"/>
            <a:ext cx="1462099" cy="2067694"/>
          </a:xfrm>
          <a:prstGeom prst="rect">
            <a:avLst/>
          </a:prstGeom>
        </p:spPr>
      </p:pic>
      <p:pic>
        <p:nvPicPr>
          <p:cNvPr id="30" name="Image 29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4B063573-81CD-7B71-5EB3-37ADA3A3FD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3435846"/>
            <a:ext cx="1979712" cy="1113588"/>
          </a:xfrm>
          <a:prstGeom prst="rect">
            <a:avLst/>
          </a:prstGeom>
        </p:spPr>
      </p:pic>
      <p:pic>
        <p:nvPicPr>
          <p:cNvPr id="32" name="Image 31" descr="Une image contenant texte, dessin humoristique, dessin, clipart&#10;&#10;Description générée automatiquement">
            <a:extLst>
              <a:ext uri="{FF2B5EF4-FFF2-40B4-BE49-F238E27FC236}">
                <a16:creationId xmlns:a16="http://schemas.microsoft.com/office/drawing/2014/main" id="{BEF5B6FF-9DCC-70DD-F5BB-AAF6F97DD0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5" y="3488019"/>
            <a:ext cx="1528563" cy="1546726"/>
          </a:xfrm>
          <a:prstGeom prst="rect">
            <a:avLst/>
          </a:prstGeom>
        </p:spPr>
      </p:pic>
      <p:pic>
        <p:nvPicPr>
          <p:cNvPr id="20" name="Caméra 19">
            <a:extLst>
              <a:ext uri="{FF2B5EF4-FFF2-40B4-BE49-F238E27FC236}">
                <a16:creationId xmlns:a16="http://schemas.microsoft.com/office/drawing/2014/main" id="{357D2641-7AB8-11B8-2FAE-40D7027F0CE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726250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Conduct a dialogue  </a:t>
            </a:r>
            <a:endParaRPr lang="en-GB" dirty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1259632" y="1008579"/>
            <a:ext cx="7632700" cy="323179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F35A00"/>
                </a:solidFill>
              </a:rPr>
              <a:t>  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fld id="{3F31099B-3674-415A-8495-B5B94815B49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r>
              <a:rPr lang="en-GB"/>
              <a:t>DICOD/18-0123</a:t>
            </a:r>
          </a:p>
        </p:txBody>
      </p:sp>
      <p:pic>
        <p:nvPicPr>
          <p:cNvPr id="16" name="Imag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12" y="1534519"/>
            <a:ext cx="1294342" cy="1267418"/>
          </a:xfrm>
          <a:prstGeom prst="rect">
            <a:avLst/>
          </a:prstGeom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208689" y="1678390"/>
            <a:ext cx="1482991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DIALOGUE</a:t>
            </a:r>
          </a:p>
        </p:txBody>
      </p:sp>
      <p:sp>
        <p:nvSpPr>
          <p:cNvPr id="53" name="Espace réservé du contenu 8"/>
          <p:cNvSpPr txBox="1">
            <a:spLocks/>
          </p:cNvSpPr>
          <p:nvPr/>
        </p:nvSpPr>
        <p:spPr bwMode="auto">
          <a:xfrm>
            <a:off x="185139" y="5445428"/>
            <a:ext cx="3234733" cy="59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163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 kern="1200" baseline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5113" algn="l" rtl="0" eaLnBrk="1" fontAlgn="base" hangingPunct="1">
              <a:spcBef>
                <a:spcPts val="400"/>
              </a:spcBef>
              <a:spcAft>
                <a:spcPct val="0"/>
              </a:spcAft>
              <a:buSzPct val="85000"/>
              <a:buBlip>
                <a:blip r:embed="rId5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rtl="0" eaLnBrk="1" fontAlgn="base" hangingPunct="1">
              <a:spcBef>
                <a:spcPts val="300"/>
              </a:spcBef>
              <a:spcAft>
                <a:spcPct val="0"/>
              </a:spcAft>
              <a:buSzPct val="80000"/>
              <a:buBlip>
                <a:blip r:embed="rId6"/>
              </a:buBlip>
              <a:defRPr sz="1600" kern="1200" baseline="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EBE7FA-AE11-FC0F-3E0C-2F8358430DC8}"/>
              </a:ext>
            </a:extLst>
          </p:cNvPr>
          <p:cNvSpPr txBox="1"/>
          <p:nvPr/>
        </p:nvSpPr>
        <p:spPr>
          <a:xfrm>
            <a:off x="2921891" y="1039837"/>
            <a:ext cx="6365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With whom ?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19" name="Flèche : angle droit 18">
            <a:extLst>
              <a:ext uri="{FF2B5EF4-FFF2-40B4-BE49-F238E27FC236}">
                <a16:creationId xmlns:a16="http://schemas.microsoft.com/office/drawing/2014/main" id="{C1AEC550-D779-AF46-A522-815571BEFD43}"/>
              </a:ext>
            </a:extLst>
          </p:cNvPr>
          <p:cNvSpPr/>
          <p:nvPr/>
        </p:nvSpPr>
        <p:spPr>
          <a:xfrm rot="5400000">
            <a:off x="1959598" y="647648"/>
            <a:ext cx="205432" cy="1029300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EB3F71-25D9-8ACC-3459-C6D5F2F91B9D}"/>
              </a:ext>
            </a:extLst>
          </p:cNvPr>
          <p:cNvSpPr txBox="1"/>
          <p:nvPr/>
        </p:nvSpPr>
        <p:spPr>
          <a:xfrm>
            <a:off x="2966964" y="315997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+mj-lt"/>
              </a:rPr>
              <a:t>Elected officials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9E16B0-1006-E9CA-9363-70C6794EABE7}"/>
              </a:ext>
            </a:extLst>
          </p:cNvPr>
          <p:cNvSpPr txBox="1"/>
          <p:nvPr/>
        </p:nvSpPr>
        <p:spPr>
          <a:xfrm>
            <a:off x="3897585" y="1563275"/>
            <a:ext cx="784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+mj-lt"/>
              </a:rPr>
              <a:t>Media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6922BA-ED26-6745-F5EC-EF216C4EEEEA}"/>
              </a:ext>
            </a:extLst>
          </p:cNvPr>
          <p:cNvSpPr txBox="1"/>
          <p:nvPr/>
        </p:nvSpPr>
        <p:spPr>
          <a:xfrm>
            <a:off x="4662524" y="105958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+mj-lt"/>
              </a:rPr>
              <a:t>Opinion leaders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EAF3E0-17B8-E875-B38A-183EB01BA568}"/>
              </a:ext>
            </a:extLst>
          </p:cNvPr>
          <p:cNvSpPr txBox="1"/>
          <p:nvPr/>
        </p:nvSpPr>
        <p:spPr>
          <a:xfrm>
            <a:off x="6431668" y="156363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+mj-lt"/>
              </a:rPr>
              <a:t>Digital influencers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B149992-4CDB-F0AE-CDAA-E7A79DED5C2C}"/>
              </a:ext>
            </a:extLst>
          </p:cNvPr>
          <p:cNvSpPr txBox="1"/>
          <p:nvPr/>
        </p:nvSpPr>
        <p:spPr>
          <a:xfrm>
            <a:off x="6948169" y="210553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+mj-lt"/>
              </a:rPr>
              <a:t>Young people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7C36DE-AB7C-37B5-B8DB-D7814740DD9D}"/>
              </a:ext>
            </a:extLst>
          </p:cNvPr>
          <p:cNvSpPr txBox="1"/>
          <p:nvPr/>
        </p:nvSpPr>
        <p:spPr>
          <a:xfrm>
            <a:off x="6947861" y="343584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+mj-lt"/>
              </a:rPr>
              <a:t>Nuclear sector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0406F6C-8058-2411-E5D8-7F455BC8ABA5}"/>
              </a:ext>
            </a:extLst>
          </p:cNvPr>
          <p:cNvSpPr txBox="1"/>
          <p:nvPr/>
        </p:nvSpPr>
        <p:spPr>
          <a:xfrm>
            <a:off x="6459672" y="398846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+mj-lt"/>
              </a:rPr>
              <a:t>Civil society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6479DE-1135-606B-526F-C5EDFAE7833A}"/>
              </a:ext>
            </a:extLst>
          </p:cNvPr>
          <p:cNvSpPr txBox="1"/>
          <p:nvPr/>
        </p:nvSpPr>
        <p:spPr>
          <a:xfrm>
            <a:off x="3557994" y="430173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+mj-lt"/>
              </a:rPr>
              <a:t>Scientific world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DF520FF-12AF-525D-B8EF-03CE52367BE3}"/>
              </a:ext>
            </a:extLst>
          </p:cNvPr>
          <p:cNvSpPr/>
          <p:nvPr/>
        </p:nvSpPr>
        <p:spPr>
          <a:xfrm>
            <a:off x="4692150" y="2089212"/>
            <a:ext cx="1656184" cy="1656000"/>
          </a:xfrm>
          <a:prstGeom prst="ellipse">
            <a:avLst/>
          </a:prstGeom>
          <a:solidFill>
            <a:srgbClr val="1A4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15">
            <a:extLst>
              <a:ext uri="{FF2B5EF4-FFF2-40B4-BE49-F238E27FC236}">
                <a16:creationId xmlns:a16="http://schemas.microsoft.com/office/drawing/2014/main" id="{8BAFA11F-0623-E38D-F80D-159EE214959B}"/>
              </a:ext>
            </a:extLst>
          </p:cNvPr>
          <p:cNvSpPr/>
          <p:nvPr/>
        </p:nvSpPr>
        <p:spPr>
          <a:xfrm>
            <a:off x="3006332" y="2682547"/>
            <a:ext cx="3281320" cy="469329"/>
          </a:xfrm>
          <a:prstGeom prst="roundRect">
            <a:avLst/>
          </a:prstGeom>
          <a:solidFill>
            <a:srgbClr val="1A4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Targets of the dialogue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E89C338-B0B7-8474-F15C-A573457C3A6C}"/>
              </a:ext>
            </a:extLst>
          </p:cNvPr>
          <p:cNvSpPr/>
          <p:nvPr/>
        </p:nvSpPr>
        <p:spPr>
          <a:xfrm>
            <a:off x="5250242" y="1378236"/>
            <a:ext cx="540000" cy="540000"/>
          </a:xfrm>
          <a:prstGeom prst="ellipse">
            <a:avLst/>
          </a:prstGeom>
          <a:solidFill>
            <a:srgbClr val="52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E9051E0-7D43-BC06-BBDA-8B2F740C7ADF}"/>
              </a:ext>
            </a:extLst>
          </p:cNvPr>
          <p:cNvSpPr/>
          <p:nvPr/>
        </p:nvSpPr>
        <p:spPr>
          <a:xfrm>
            <a:off x="5914226" y="1549211"/>
            <a:ext cx="540000" cy="540000"/>
          </a:xfrm>
          <a:prstGeom prst="ellipse">
            <a:avLst/>
          </a:prstGeom>
          <a:solidFill>
            <a:srgbClr val="004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886344A-4564-C75B-B8F4-97524ADAACBC}"/>
              </a:ext>
            </a:extLst>
          </p:cNvPr>
          <p:cNvSpPr/>
          <p:nvPr/>
        </p:nvSpPr>
        <p:spPr>
          <a:xfrm>
            <a:off x="6403701" y="2019637"/>
            <a:ext cx="540000" cy="540000"/>
          </a:xfrm>
          <a:prstGeom prst="ellipse">
            <a:avLst/>
          </a:prstGeom>
          <a:solidFill>
            <a:srgbClr val="309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06B5782-6B22-C836-D9EC-A5996CB1DA18}"/>
              </a:ext>
            </a:extLst>
          </p:cNvPr>
          <p:cNvSpPr/>
          <p:nvPr/>
        </p:nvSpPr>
        <p:spPr>
          <a:xfrm>
            <a:off x="6586277" y="2690671"/>
            <a:ext cx="540000" cy="540000"/>
          </a:xfrm>
          <a:prstGeom prst="ellipse">
            <a:avLst/>
          </a:prstGeom>
          <a:solidFill>
            <a:srgbClr val="B2D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EEE8FC6-F62D-445A-3370-53DD562441FB}"/>
              </a:ext>
            </a:extLst>
          </p:cNvPr>
          <p:cNvSpPr/>
          <p:nvPr/>
        </p:nvSpPr>
        <p:spPr>
          <a:xfrm>
            <a:off x="6373072" y="3345159"/>
            <a:ext cx="540000" cy="540000"/>
          </a:xfrm>
          <a:prstGeom prst="ellipse">
            <a:avLst/>
          </a:prstGeom>
          <a:solidFill>
            <a:srgbClr val="F2E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EEDB045-B7C1-73CA-3C54-7523A1E27B27}"/>
              </a:ext>
            </a:extLst>
          </p:cNvPr>
          <p:cNvSpPr/>
          <p:nvPr/>
        </p:nvSpPr>
        <p:spPr>
          <a:xfrm>
            <a:off x="5914226" y="3819195"/>
            <a:ext cx="540000" cy="540000"/>
          </a:xfrm>
          <a:prstGeom prst="ellipse">
            <a:avLst/>
          </a:pr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0FD42DE-7D79-3E81-4445-93C4A348865A}"/>
              </a:ext>
            </a:extLst>
          </p:cNvPr>
          <p:cNvSpPr/>
          <p:nvPr/>
        </p:nvSpPr>
        <p:spPr>
          <a:xfrm>
            <a:off x="5250242" y="3995005"/>
            <a:ext cx="540000" cy="540000"/>
          </a:xfrm>
          <a:prstGeom prst="ellipse">
            <a:avLst/>
          </a:prstGeom>
          <a:solidFill>
            <a:srgbClr val="52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8480977-9CE2-3352-C7E2-84C1D3FF9945}"/>
              </a:ext>
            </a:extLst>
          </p:cNvPr>
          <p:cNvSpPr/>
          <p:nvPr/>
        </p:nvSpPr>
        <p:spPr>
          <a:xfrm>
            <a:off x="4599772" y="3825944"/>
            <a:ext cx="540000" cy="540000"/>
          </a:xfrm>
          <a:prstGeom prst="ellipse">
            <a:avLst/>
          </a:prstGeom>
          <a:solidFill>
            <a:srgbClr val="004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4A17BD1-3FC0-B232-C383-7D410BE9C3EF}"/>
              </a:ext>
            </a:extLst>
          </p:cNvPr>
          <p:cNvSpPr/>
          <p:nvPr/>
        </p:nvSpPr>
        <p:spPr>
          <a:xfrm>
            <a:off x="4106992" y="3345159"/>
            <a:ext cx="540000" cy="540000"/>
          </a:xfrm>
          <a:prstGeom prst="ellipse">
            <a:avLst/>
          </a:prstGeom>
          <a:solidFill>
            <a:srgbClr val="309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87D225B-374B-954E-FD2F-5E435A06D0D6}"/>
              </a:ext>
            </a:extLst>
          </p:cNvPr>
          <p:cNvSpPr/>
          <p:nvPr/>
        </p:nvSpPr>
        <p:spPr>
          <a:xfrm>
            <a:off x="4106992" y="2036096"/>
            <a:ext cx="540000" cy="540000"/>
          </a:xfrm>
          <a:prstGeom prst="ellipse">
            <a:avLst/>
          </a:prstGeom>
          <a:solidFill>
            <a:srgbClr val="B2D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665A91B-491B-1C60-C378-96263133FC0F}"/>
              </a:ext>
            </a:extLst>
          </p:cNvPr>
          <p:cNvSpPr/>
          <p:nvPr/>
        </p:nvSpPr>
        <p:spPr>
          <a:xfrm>
            <a:off x="4607072" y="1583789"/>
            <a:ext cx="540000" cy="540000"/>
          </a:xfrm>
          <a:prstGeom prst="ellipse">
            <a:avLst/>
          </a:prstGeom>
          <a:solidFill>
            <a:srgbClr val="F2E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0C22A88-4C42-50C1-D6ED-22689D6C0B9C}"/>
              </a:ext>
            </a:extLst>
          </p:cNvPr>
          <p:cNvSpPr txBox="1"/>
          <p:nvPr/>
        </p:nvSpPr>
        <p:spPr>
          <a:xfrm>
            <a:off x="1267753" y="1993316"/>
            <a:ext cx="295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tx2"/>
                </a:solidFill>
                <a:latin typeface="+mj-lt"/>
              </a:rPr>
              <a:t>Participatory democracy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004F496-3C3D-B002-5A8C-4D084AA2EA9B}"/>
              </a:ext>
            </a:extLst>
          </p:cNvPr>
          <p:cNvSpPr txBox="1"/>
          <p:nvPr/>
        </p:nvSpPr>
        <p:spPr>
          <a:xfrm>
            <a:off x="4932040" y="449622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+mj-lt"/>
              </a:rPr>
              <a:t>Institutions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5B4F669-A556-1882-45FB-1691143FD2CB}"/>
              </a:ext>
            </a:extLst>
          </p:cNvPr>
          <p:cNvSpPr txBox="1"/>
          <p:nvPr/>
        </p:nvSpPr>
        <p:spPr>
          <a:xfrm>
            <a:off x="7151747" y="2750493"/>
            <a:ext cx="260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+mj-lt"/>
              </a:rPr>
              <a:t>Industry and business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31EBE3-E86D-E4F0-9494-E536A9D96C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31" y="3429649"/>
            <a:ext cx="3179617" cy="1512168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solidFill>
                  <a:srgbClr val="F35A00"/>
                </a:solidFill>
                <a:latin typeface="Lucida Sans" pitchFamily="34" charset="0"/>
                <a:cs typeface="Arial" charset="0"/>
              </a:rPr>
              <a:t>An increasing dialogue</a:t>
            </a:r>
          </a:p>
          <a:p>
            <a:r>
              <a:rPr lang="en-US" sz="1200" dirty="0">
                <a:solidFill>
                  <a:srgbClr val="33892D"/>
                </a:solidFill>
              </a:rPr>
              <a:t>Developing and maintaining a dialogue with the public and stakeholders by involving them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B8E"/>
                </a:solidFill>
              </a:rPr>
              <a:t>To improve the trust and transparency of Andra's activities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B8E"/>
                </a:solidFill>
              </a:rPr>
              <a:t>To develop a closer relationship with interested public and stakeholders</a:t>
            </a:r>
          </a:p>
          <a:p>
            <a:endParaRPr lang="en-US" sz="1200" dirty="0">
              <a:solidFill>
                <a:srgbClr val="33892D"/>
              </a:solidFill>
            </a:endParaRPr>
          </a:p>
        </p:txBody>
      </p:sp>
      <p:pic>
        <p:nvPicPr>
          <p:cNvPr id="43" name="Caméra 42">
            <a:extLst>
              <a:ext uri="{FF2B5EF4-FFF2-40B4-BE49-F238E27FC236}">
                <a16:creationId xmlns:a16="http://schemas.microsoft.com/office/drawing/2014/main" id="{AE7F98C4-196D-BD41-C444-996F0AC6075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5989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38163">
              <a:tabLst/>
            </a:pPr>
            <a:r>
              <a:rPr lang="fr-FR" sz="2000" b="0" dirty="0"/>
              <a:t> Radioactive </a:t>
            </a:r>
            <a:r>
              <a:rPr lang="fr-FR" sz="2000" b="0" dirty="0" err="1"/>
              <a:t>waste</a:t>
            </a:r>
            <a:r>
              <a:rPr lang="fr-FR" sz="2000" b="0" dirty="0"/>
              <a:t> </a:t>
            </a:r>
            <a:r>
              <a:rPr lang="fr-FR" sz="2000" b="0" dirty="0" err="1"/>
              <a:t>origins</a:t>
            </a:r>
            <a:r>
              <a:rPr lang="fr-FR" sz="2000" dirty="0"/>
              <a:t>, </a:t>
            </a:r>
            <a:r>
              <a:rPr lang="fr-FR" sz="2000" b="0" dirty="0"/>
              <a:t>volumes and classification</a:t>
            </a:r>
          </a:p>
        </p:txBody>
      </p:sp>
      <p:sp>
        <p:nvSpPr>
          <p:cNvPr id="15" name="This document is the property of Andra.…">
            <a:extLst>
              <a:ext uri="{FF2B5EF4-FFF2-40B4-BE49-F238E27FC236}">
                <a16:creationId xmlns:a16="http://schemas.microsoft.com/office/drawing/2014/main" id="{D6160EB7-9619-4018-801E-106A3F9D7CF1}"/>
              </a:ext>
            </a:extLst>
          </p:cNvPr>
          <p:cNvSpPr txBox="1"/>
          <p:nvPr/>
        </p:nvSpPr>
        <p:spPr>
          <a:xfrm>
            <a:off x="4208647" y="4829172"/>
            <a:ext cx="2674558" cy="243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"/>
            </a:pPr>
            <a:r>
              <a:t>This document is the property of Andra.</a:t>
            </a:r>
          </a:p>
          <a:p>
            <a:pPr>
              <a:defRPr sz="500"/>
            </a:pPr>
            <a:r>
              <a:t>It may not be reproduced or communicated without its express prior authorization.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2C8BB3-1E54-3710-C2C0-C7B434A2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90" y="924359"/>
            <a:ext cx="4327566" cy="39288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776549-FE5A-6980-AA01-E24F0907B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184165"/>
            <a:ext cx="3360503" cy="3409207"/>
          </a:xfrm>
          <a:prstGeom prst="rect">
            <a:avLst/>
          </a:prstGeom>
        </p:spPr>
      </p:pic>
      <p:pic>
        <p:nvPicPr>
          <p:cNvPr id="36" name="Caméra 35">
            <a:extLst>
              <a:ext uri="{FF2B5EF4-FFF2-40B4-BE49-F238E27FC236}">
                <a16:creationId xmlns:a16="http://schemas.microsoft.com/office/drawing/2014/main" id="{EE9CA2C0-2489-AC8A-C322-A9D1F543DB5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09104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Conduct a dialogue  </a:t>
            </a:r>
            <a:endParaRPr lang="en-GB" dirty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1259632" y="1008579"/>
            <a:ext cx="7632700" cy="323179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F35A00"/>
                </a:solidFill>
              </a:rPr>
              <a:t>  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fld id="{3F31099B-3674-415A-8495-B5B94815B49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r>
              <a:rPr lang="en-GB"/>
              <a:t>DICOD/18-0123</a:t>
            </a:r>
          </a:p>
        </p:txBody>
      </p:sp>
      <p:pic>
        <p:nvPicPr>
          <p:cNvPr id="16" name="Imag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12" y="1534519"/>
            <a:ext cx="1294342" cy="1267418"/>
          </a:xfrm>
          <a:prstGeom prst="rect">
            <a:avLst/>
          </a:prstGeom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208689" y="1678390"/>
            <a:ext cx="1482991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DIALOGUE</a:t>
            </a:r>
          </a:p>
        </p:txBody>
      </p:sp>
      <p:sp>
        <p:nvSpPr>
          <p:cNvPr id="53" name="Espace réservé du contenu 8"/>
          <p:cNvSpPr txBox="1">
            <a:spLocks/>
          </p:cNvSpPr>
          <p:nvPr/>
        </p:nvSpPr>
        <p:spPr bwMode="auto">
          <a:xfrm>
            <a:off x="185139" y="5445428"/>
            <a:ext cx="3234733" cy="59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163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 kern="1200" baseline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5113" algn="l" rtl="0" eaLnBrk="1" fontAlgn="base" hangingPunct="1">
              <a:spcBef>
                <a:spcPts val="400"/>
              </a:spcBef>
              <a:spcAft>
                <a:spcPct val="0"/>
              </a:spcAft>
              <a:buSzPct val="85000"/>
              <a:buBlip>
                <a:blip r:embed="rId5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rtl="0" eaLnBrk="1" fontAlgn="base" hangingPunct="1">
              <a:spcBef>
                <a:spcPts val="300"/>
              </a:spcBef>
              <a:spcAft>
                <a:spcPct val="0"/>
              </a:spcAft>
              <a:buSzPct val="80000"/>
              <a:buBlip>
                <a:blip r:embed="rId6"/>
              </a:buBlip>
              <a:defRPr sz="1600" kern="1200" baseline="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EBE7FA-AE11-FC0F-3E0C-2F8358430DC8}"/>
              </a:ext>
            </a:extLst>
          </p:cNvPr>
          <p:cNvSpPr txBox="1"/>
          <p:nvPr/>
        </p:nvSpPr>
        <p:spPr>
          <a:xfrm>
            <a:off x="2633859" y="1039837"/>
            <a:ext cx="6365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To engage with the public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19" name="Flèche : angle droit 18">
            <a:extLst>
              <a:ext uri="{FF2B5EF4-FFF2-40B4-BE49-F238E27FC236}">
                <a16:creationId xmlns:a16="http://schemas.microsoft.com/office/drawing/2014/main" id="{C1AEC550-D779-AF46-A522-815571BEFD43}"/>
              </a:ext>
            </a:extLst>
          </p:cNvPr>
          <p:cNvSpPr/>
          <p:nvPr/>
        </p:nvSpPr>
        <p:spPr>
          <a:xfrm rot="5400000">
            <a:off x="1959598" y="647648"/>
            <a:ext cx="205432" cy="1029300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C2E417-5E78-5F54-9428-6C27D26241BE}"/>
              </a:ext>
            </a:extLst>
          </p:cNvPr>
          <p:cNvSpPr txBox="1"/>
          <p:nvPr/>
        </p:nvSpPr>
        <p:spPr>
          <a:xfrm>
            <a:off x="2915816" y="156363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8E2F"/>
                </a:solidFill>
                <a:cs typeface="+mn-cs"/>
              </a:rPr>
              <a:t>10 000 </a:t>
            </a:r>
            <a:r>
              <a:rPr lang="en-GB" sz="1400" dirty="0">
                <a:solidFill>
                  <a:schemeClr val="tx2"/>
                </a:solidFill>
                <a:cs typeface="+mn-cs"/>
              </a:rPr>
              <a:t>visitors per year</a:t>
            </a:r>
          </a:p>
          <a:p>
            <a:r>
              <a:rPr lang="en-GB" b="1" dirty="0">
                <a:solidFill>
                  <a:srgbClr val="008E2F"/>
                </a:solidFill>
                <a:cs typeface="+mn-cs"/>
              </a:rPr>
              <a:t>900</a:t>
            </a:r>
            <a:r>
              <a:rPr lang="en-GB" sz="1400" dirty="0">
                <a:solidFill>
                  <a:schemeClr val="tx2"/>
                </a:solidFill>
                <a:cs typeface="+mn-cs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+mn-cs"/>
              </a:rPr>
              <a:t>personnes</a:t>
            </a:r>
            <a:r>
              <a:rPr lang="en-GB" sz="1400" dirty="0">
                <a:solidFill>
                  <a:schemeClr val="tx2"/>
                </a:solidFill>
                <a:cs typeface="+mn-cs"/>
              </a:rPr>
              <a:t> on the Open Day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9C9418-4084-4097-CA74-9C2127625F15}"/>
              </a:ext>
            </a:extLst>
          </p:cNvPr>
          <p:cNvSpPr txBox="1"/>
          <p:nvPr/>
        </p:nvSpPr>
        <p:spPr>
          <a:xfrm>
            <a:off x="467544" y="3056061"/>
            <a:ext cx="2890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cs typeface="+mn-cs"/>
              </a:rPr>
              <a:t>Open days </a:t>
            </a:r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id="{BC9C6AA3-4E93-F879-AA96-DDE71562A5B2}"/>
              </a:ext>
            </a:extLst>
          </p:cNvPr>
          <p:cNvSpPr txBox="1">
            <a:spLocks/>
          </p:cNvSpPr>
          <p:nvPr/>
        </p:nvSpPr>
        <p:spPr bwMode="auto">
          <a:xfrm>
            <a:off x="2753955" y="2715766"/>
            <a:ext cx="2610133" cy="52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163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 kern="1200" baseline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5113" algn="l" rtl="0" eaLnBrk="1" fontAlgn="base" hangingPunct="1">
              <a:spcBef>
                <a:spcPts val="400"/>
              </a:spcBef>
              <a:spcAft>
                <a:spcPct val="0"/>
              </a:spcAft>
              <a:buSzPct val="85000"/>
              <a:buBlip>
                <a:blip r:embed="rId5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rtl="0" eaLnBrk="1" fontAlgn="base" hangingPunct="1">
              <a:spcBef>
                <a:spcPts val="300"/>
              </a:spcBef>
              <a:spcAft>
                <a:spcPct val="0"/>
              </a:spcAft>
              <a:buSzPct val="80000"/>
              <a:buBlip>
                <a:blip r:embed="rId6"/>
              </a:buBlip>
              <a:defRPr sz="1600" kern="1200" baseline="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5" lvl="1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Press </a:t>
            </a:r>
            <a:r>
              <a:rPr lang="en-GB" sz="1400" b="1" dirty="0">
                <a:solidFill>
                  <a:srgbClr val="003B8E"/>
                </a:solidFill>
              </a:rPr>
              <a:t>tours and trips</a:t>
            </a:r>
          </a:p>
          <a:p>
            <a:pPr marL="79375" lvl="1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3CD6E6B-C544-716A-E9F1-8234C79B404C}"/>
              </a:ext>
            </a:extLst>
          </p:cNvPr>
          <p:cNvSpPr txBox="1"/>
          <p:nvPr/>
        </p:nvSpPr>
        <p:spPr>
          <a:xfrm>
            <a:off x="6120860" y="2211710"/>
            <a:ext cx="298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cs typeface="+mn-cs"/>
              </a:rPr>
              <a:t>Door-to-door campaigns in local communities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587EAA1-2723-9ADA-577B-7164E54843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2245"/>
            <a:ext cx="1243258" cy="1720776"/>
          </a:xfrm>
          <a:prstGeom prst="rect">
            <a:avLst/>
          </a:prstGeom>
        </p:spPr>
      </p:pic>
      <p:pic>
        <p:nvPicPr>
          <p:cNvPr id="28" name="Picture 3" descr="C:\Users\muzerelle-s\Données personnelles\Pictures\Présentation nouveaux arrivants\150402_Visite_0227.JPG">
            <a:extLst>
              <a:ext uri="{FF2B5EF4-FFF2-40B4-BE49-F238E27FC236}">
                <a16:creationId xmlns:a16="http://schemas.microsoft.com/office/drawing/2014/main" id="{6EDA6263-5EC9-0098-BB1B-D66F1002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75806"/>
            <a:ext cx="1944216" cy="145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B2E3943-BF21-DD96-7EB4-8788692C06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64" y="2715766"/>
            <a:ext cx="2079760" cy="1559820"/>
          </a:xfrm>
          <a:prstGeom prst="rect">
            <a:avLst/>
          </a:prstGeom>
        </p:spPr>
      </p:pic>
      <p:pic>
        <p:nvPicPr>
          <p:cNvPr id="24" name="Caméra 23">
            <a:extLst>
              <a:ext uri="{FF2B5EF4-FFF2-40B4-BE49-F238E27FC236}">
                <a16:creationId xmlns:a16="http://schemas.microsoft.com/office/drawing/2014/main" id="{52071C1D-D466-AB9F-E986-13FCFB89741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8987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88B36FF-529E-49BE-8249-27FF97DA6DC5}"/>
              </a:ext>
            </a:extLst>
          </p:cNvPr>
          <p:cNvSpPr/>
          <p:nvPr/>
        </p:nvSpPr>
        <p:spPr>
          <a:xfrm>
            <a:off x="7125650" y="4533878"/>
            <a:ext cx="1166813" cy="60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388" y="268288"/>
            <a:ext cx="7129462" cy="719137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" name="Image 2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829" y="1020518"/>
            <a:ext cx="1296000" cy="1368000"/>
          </a:xfrm>
          <a:prstGeom prst="rect">
            <a:avLst/>
          </a:prstGeom>
        </p:spPr>
      </p:pic>
      <p:sp>
        <p:nvSpPr>
          <p:cNvPr id="24" name="Espace réservé du texte 4"/>
          <p:cNvSpPr txBox="1">
            <a:spLocks/>
          </p:cNvSpPr>
          <p:nvPr/>
        </p:nvSpPr>
        <p:spPr>
          <a:xfrm>
            <a:off x="2941309" y="1206526"/>
            <a:ext cx="1073041" cy="9437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>
                <a:solidFill>
                  <a:srgbClr val="0070C0"/>
                </a:solidFill>
              </a:rPr>
              <a:t>DIALOGUE 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4BCE993-758F-4C87-9E05-482D78766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10800"/>
          <a:stretch/>
        </p:blipFill>
        <p:spPr bwMode="auto">
          <a:xfrm>
            <a:off x="6904127" y="1281597"/>
            <a:ext cx="1609861" cy="30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9B83999-9BF8-4098-8BD7-D975FEFCC6A3}"/>
              </a:ext>
            </a:extLst>
          </p:cNvPr>
          <p:cNvSpPr txBox="1"/>
          <p:nvPr/>
        </p:nvSpPr>
        <p:spPr>
          <a:xfrm>
            <a:off x="4501264" y="1105898"/>
            <a:ext cx="223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Social medias : </a:t>
            </a:r>
          </a:p>
          <a:p>
            <a:r>
              <a:rPr lang="en-GB" sz="1400" b="1" dirty="0">
                <a:solidFill>
                  <a:schemeClr val="tx2"/>
                </a:solidFill>
              </a:rPr>
              <a:t>a tool to interact widely and directly with stakeholders </a:t>
            </a:r>
            <a:endParaRPr lang="en-GB" sz="1400" b="1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22" name="Picture 2" descr="Photo sélectionnée">
            <a:extLst>
              <a:ext uri="{FF2B5EF4-FFF2-40B4-BE49-F238E27FC236}">
                <a16:creationId xmlns:a16="http://schemas.microsoft.com/office/drawing/2014/main" id="{956C8F74-D6D7-47D7-B88A-E3E9B626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1" b="22614"/>
          <a:stretch/>
        </p:blipFill>
        <p:spPr bwMode="auto">
          <a:xfrm>
            <a:off x="241247" y="1206526"/>
            <a:ext cx="1804084" cy="2428747"/>
          </a:xfrm>
          <a:prstGeom prst="rect">
            <a:avLst/>
          </a:prstGeom>
          <a:noFill/>
          <a:effectLst>
            <a:outerShdw blurRad="317500" dist="139700" dir="2700000" algn="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0009AA-7196-4B39-A9F5-CA1A19AA4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649" y="3224325"/>
            <a:ext cx="1708160" cy="1382377"/>
          </a:xfrm>
          <a:prstGeom prst="rect">
            <a:avLst/>
          </a:prstGeom>
          <a:effectLst>
            <a:outerShdw blurRad="292100" dist="139700" dir="2700000" sx="105000" sy="105000" algn="l" rotWithShape="0">
              <a:prstClr val="black">
                <a:alpha val="65000"/>
              </a:prst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DF21920-5C0B-4D39-9307-F2B77663537D}"/>
              </a:ext>
            </a:extLst>
          </p:cNvPr>
          <p:cNvSpPr txBox="1"/>
          <p:nvPr/>
        </p:nvSpPr>
        <p:spPr>
          <a:xfrm>
            <a:off x="2045331" y="2437089"/>
            <a:ext cx="267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Partnerships with responsible influencers on Web (</a:t>
            </a:r>
            <a:r>
              <a:rPr lang="en-GB" sz="1400" b="1" dirty="0" err="1">
                <a:solidFill>
                  <a:schemeClr val="tx2"/>
                </a:solidFill>
              </a:rPr>
              <a:t>Youtube</a:t>
            </a:r>
            <a:r>
              <a:rPr lang="en-GB" sz="1400" b="1" dirty="0">
                <a:solidFill>
                  <a:schemeClr val="tx2"/>
                </a:solidFill>
              </a:rPr>
              <a:t>/Tik Tok)</a:t>
            </a:r>
            <a:endParaRPr lang="en-GB" sz="14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89DA6C8-A93E-497F-9F58-D816DB42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271463"/>
            <a:r>
              <a:rPr lang="en-GB" sz="2000" dirty="0">
                <a:ea typeface="Lucida Sans Unicode" pitchFamily="34" charset="0"/>
                <a:cs typeface="Lucida Sans Unicode" pitchFamily="34" charset="0"/>
              </a:rPr>
              <a:t>Extend dialogue means to new medias</a:t>
            </a:r>
            <a:endParaRPr lang="fr-FR" b="1" dirty="0"/>
          </a:p>
        </p:txBody>
      </p:sp>
      <p:pic>
        <p:nvPicPr>
          <p:cNvPr id="1026" name="Image 8" descr="image001">
            <a:extLst>
              <a:ext uri="{FF2B5EF4-FFF2-40B4-BE49-F238E27FC236}">
                <a16:creationId xmlns:a16="http://schemas.microsoft.com/office/drawing/2014/main" id="{64CA6C8A-D6C5-4F49-AC81-C2BE3E4E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74" y="2666094"/>
            <a:ext cx="2300196" cy="16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2CB703-B824-4776-B7FE-9A1DBAE5AE03}"/>
              </a:ext>
            </a:extLst>
          </p:cNvPr>
          <p:cNvSpPr/>
          <p:nvPr/>
        </p:nvSpPr>
        <p:spPr>
          <a:xfrm>
            <a:off x="4491970" y="4136659"/>
            <a:ext cx="1848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i="1" dirty="0">
                <a:solidFill>
                  <a:srgbClr val="33892D"/>
                </a:solidFill>
                <a:cs typeface="Arial" charset="0"/>
              </a:rPr>
              <a:t>Message to members of Parliament</a:t>
            </a:r>
            <a:endParaRPr lang="fr-FR" sz="1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C0543C-E0BA-812B-8A28-7AEEA1604352}"/>
              </a:ext>
            </a:extLst>
          </p:cNvPr>
          <p:cNvSpPr txBox="1"/>
          <p:nvPr/>
        </p:nvSpPr>
        <p:spPr>
          <a:xfrm>
            <a:off x="82767" y="3717757"/>
            <a:ext cx="21355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Health care creates radioactive waste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60A0C4-0D62-8ACE-579A-0DB6F702854C}"/>
              </a:ext>
            </a:extLst>
          </p:cNvPr>
          <p:cNvSpPr txBox="1"/>
          <p:nvPr/>
        </p:nvSpPr>
        <p:spPr>
          <a:xfrm>
            <a:off x="2251670" y="4660902"/>
            <a:ext cx="183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How to build an eternal memory on radioactive waste ? </a:t>
            </a:r>
          </a:p>
        </p:txBody>
      </p:sp>
      <p:pic>
        <p:nvPicPr>
          <p:cNvPr id="15" name="Caméra 14">
            <a:extLst>
              <a:ext uri="{FF2B5EF4-FFF2-40B4-BE49-F238E27FC236}">
                <a16:creationId xmlns:a16="http://schemas.microsoft.com/office/drawing/2014/main" id="{C64AD38D-FFF8-3611-CC1C-C4FB1B795E2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9671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7" y="934512"/>
            <a:ext cx="1363461" cy="20882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388" y="268288"/>
            <a:ext cx="7129462" cy="719137"/>
          </a:xfrm>
          <a:prstGeom prst="rect">
            <a:avLst/>
          </a:prstGeom>
          <a:solidFill>
            <a:srgbClr val="003B8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389" y="268288"/>
            <a:ext cx="7129462" cy="71913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indent="0" defTabSz="1150938" eaLnBrk="0" hangingPunct="0">
              <a:tabLst>
                <a:tab pos="0" algn="l"/>
              </a:tabLst>
              <a:defRPr/>
            </a:pPr>
            <a:r>
              <a:rPr lang="en-GB" dirty="0">
                <a:ea typeface="Lucida Sans Unicode" pitchFamily="34" charset="0"/>
                <a:cs typeface="Lucida Sans Unicode" pitchFamily="34" charset="0"/>
              </a:rPr>
              <a:t>Innovate in dialogue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523" y="3059763"/>
            <a:ext cx="1379929" cy="137992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44208" y="3458290"/>
            <a:ext cx="15585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>
                <a:solidFill>
                  <a:schemeClr val="tx2"/>
                </a:solidFill>
                <a:cs typeface="+mn-cs"/>
              </a:rPr>
              <a:t>Radio-</a:t>
            </a:r>
            <a:r>
              <a:rPr lang="en-GB" sz="1100" b="1" i="1" dirty="0" err="1">
                <a:solidFill>
                  <a:schemeClr val="tx2"/>
                </a:solidFill>
                <a:cs typeface="+mn-cs"/>
              </a:rPr>
              <a:t>actif</a:t>
            </a:r>
            <a:r>
              <a:rPr lang="en-GB" sz="1100" b="1" dirty="0">
                <a:solidFill>
                  <a:schemeClr val="tx2"/>
                </a:solidFill>
                <a:cs typeface="+mn-cs"/>
              </a:rPr>
              <a:t> podcast</a:t>
            </a:r>
          </a:p>
          <a:p>
            <a:r>
              <a:rPr lang="en-GB" sz="1100" b="1" dirty="0">
                <a:solidFill>
                  <a:schemeClr val="tx2"/>
                </a:solidFill>
                <a:cs typeface="+mn-cs"/>
              </a:rPr>
              <a:t>Series of 6 episodes on memory “Tomorrow in 1000 years”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064811" y="1568064"/>
            <a:ext cx="1455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cs typeface="+mn-cs"/>
              </a:rPr>
              <a:t>Science fiction and adventure novel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F26DAE-AF47-BC98-BFDE-97B961A82F44}"/>
              </a:ext>
            </a:extLst>
          </p:cNvPr>
          <p:cNvSpPr txBox="1"/>
          <p:nvPr/>
        </p:nvSpPr>
        <p:spPr>
          <a:xfrm>
            <a:off x="1031622" y="3839528"/>
            <a:ext cx="20613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cs typeface="+mn-cs"/>
              </a:rPr>
              <a:t>Street Art – </a:t>
            </a:r>
            <a:r>
              <a:rPr lang="en-GB" sz="1100" b="1" dirty="0" err="1">
                <a:solidFill>
                  <a:schemeClr val="tx2"/>
                </a:solidFill>
                <a:cs typeface="+mn-cs"/>
              </a:rPr>
              <a:t>Argadol</a:t>
            </a:r>
            <a:endParaRPr lang="en-GB" sz="1100" b="1" dirty="0">
              <a:solidFill>
                <a:schemeClr val="tx2"/>
              </a:solidFill>
              <a:cs typeface="+mn-cs"/>
            </a:endParaRPr>
          </a:p>
          <a:p>
            <a:r>
              <a:rPr lang="en-GB" sz="1100" b="1" dirty="0">
                <a:solidFill>
                  <a:schemeClr val="tx2"/>
                </a:solidFill>
                <a:cs typeface="+mn-cs"/>
              </a:rPr>
              <a:t>Mural at the Aube disposal facility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17C8A2-B02F-F3C1-7E0A-0E75162269D3}"/>
              </a:ext>
            </a:extLst>
          </p:cNvPr>
          <p:cNvSpPr txBox="1"/>
          <p:nvPr/>
        </p:nvSpPr>
        <p:spPr>
          <a:xfrm>
            <a:off x="2633859" y="1039837"/>
            <a:ext cx="6365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To enlarge our audience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14" name="Flèche : angle droit 13">
            <a:extLst>
              <a:ext uri="{FF2B5EF4-FFF2-40B4-BE49-F238E27FC236}">
                <a16:creationId xmlns:a16="http://schemas.microsoft.com/office/drawing/2014/main" id="{5339C0CE-F547-E4D4-A379-12F813CF3B9D}"/>
              </a:ext>
            </a:extLst>
          </p:cNvPr>
          <p:cNvSpPr/>
          <p:nvPr/>
        </p:nvSpPr>
        <p:spPr>
          <a:xfrm rot="5400000">
            <a:off x="1959598" y="647648"/>
            <a:ext cx="205432" cy="1029300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E29C36-7D64-E75B-C8D9-6F3E5102B1DA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12" y="1534519"/>
            <a:ext cx="1294342" cy="1267418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76817F75-26A6-9AF0-C494-09FC57D3C7EC}"/>
              </a:ext>
            </a:extLst>
          </p:cNvPr>
          <p:cNvSpPr txBox="1">
            <a:spLocks/>
          </p:cNvSpPr>
          <p:nvPr/>
        </p:nvSpPr>
        <p:spPr>
          <a:xfrm>
            <a:off x="208689" y="1678390"/>
            <a:ext cx="1482991" cy="10056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rgbClr val="0070C0"/>
                </a:solidFill>
              </a:rPr>
              <a:t>DIALOGUE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D76256F-09E6-EAC3-5A80-C67D1CA48A71}"/>
              </a:ext>
            </a:extLst>
          </p:cNvPr>
          <p:cNvGrpSpPr/>
          <p:nvPr/>
        </p:nvGrpSpPr>
        <p:grpSpPr>
          <a:xfrm>
            <a:off x="6082823" y="769912"/>
            <a:ext cx="2981727" cy="2090588"/>
            <a:chOff x="5555936" y="1683038"/>
            <a:chExt cx="2981727" cy="209058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A54F8C6-374A-4980-AF6F-E7A23841CA0E}"/>
                </a:ext>
              </a:extLst>
            </p:cNvPr>
            <p:cNvSpPr txBox="1"/>
            <p:nvPr/>
          </p:nvSpPr>
          <p:spPr>
            <a:xfrm>
              <a:off x="5555936" y="3342739"/>
              <a:ext cx="20613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003B8E"/>
                  </a:solidFill>
                  <a:latin typeface="Lucida Sans" pitchFamily="34" charset="0"/>
                  <a:cs typeface="Arial" charset="0"/>
                </a:rPr>
                <a:t>Role-playing a parliamentary debate  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EFB52CF-F9F7-45AF-A4A0-CA9B45B6F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6897" y="1683038"/>
              <a:ext cx="2890766" cy="1621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9818A98-110C-4BB6-AD89-C6B577EC6E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/>
          <a:stretch/>
        </p:blipFill>
        <p:spPr>
          <a:xfrm>
            <a:off x="2605776" y="2848325"/>
            <a:ext cx="3224324" cy="1895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76C7ED4-FF25-386F-0867-32F27F4F63EF}"/>
              </a:ext>
            </a:extLst>
          </p:cNvPr>
          <p:cNvSpPr txBox="1"/>
          <p:nvPr/>
        </p:nvSpPr>
        <p:spPr>
          <a:xfrm>
            <a:off x="3435923" y="2450266"/>
            <a:ext cx="2764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444444"/>
                </a:solidFill>
                <a:effectLst/>
                <a:latin typeface="Bradley Hand ITC" panose="03070402050302030203" pitchFamily="66" charset="0"/>
              </a:rPr>
              <a:t>“Nothing in life is to be feared, all need to be understood” (Marie Curie)</a:t>
            </a:r>
          </a:p>
        </p:txBody>
      </p:sp>
      <p:pic>
        <p:nvPicPr>
          <p:cNvPr id="26" name="Caméra 25">
            <a:extLst>
              <a:ext uri="{FF2B5EF4-FFF2-40B4-BE49-F238E27FC236}">
                <a16:creationId xmlns:a16="http://schemas.microsoft.com/office/drawing/2014/main" id="{763F7AD6-6FB4-C04F-284C-AB7A3A67FC6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42721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81137" y="262330"/>
            <a:ext cx="7127167" cy="725244"/>
          </a:xfrm>
        </p:spPr>
        <p:txBody>
          <a:bodyPr/>
          <a:lstStyle/>
          <a:p>
            <a:r>
              <a:rPr lang="fr-FR" dirty="0"/>
              <a:t>Consult the public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fld id="{3F31099B-3674-415A-8495-B5B94815B49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r>
              <a:rPr lang="fr-FR"/>
              <a:t>DICOD/18-0123</a:t>
            </a:r>
            <a:endParaRPr lang="fr-FR" dirty="0"/>
          </a:p>
        </p:txBody>
      </p:sp>
      <p:pic>
        <p:nvPicPr>
          <p:cNvPr id="35" name="Image 3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46" y="1491630"/>
            <a:ext cx="1296000" cy="1368000"/>
          </a:xfrm>
          <a:prstGeom prst="rect">
            <a:avLst/>
          </a:prstGeom>
        </p:spPr>
      </p:pic>
      <p:sp>
        <p:nvSpPr>
          <p:cNvPr id="36" name="Espace réservé du texte 4"/>
          <p:cNvSpPr txBox="1">
            <a:spLocks/>
          </p:cNvSpPr>
          <p:nvPr/>
        </p:nvSpPr>
        <p:spPr>
          <a:xfrm>
            <a:off x="265746" y="1703752"/>
            <a:ext cx="1425934" cy="9437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>
                <a:solidFill>
                  <a:srgbClr val="0070C0"/>
                </a:solidFill>
              </a:rPr>
              <a:t>CONSULTATION</a:t>
            </a:r>
            <a:endParaRPr lang="fr-FR" sz="1100" b="1" dirty="0">
              <a:solidFill>
                <a:srgbClr val="F399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1296944"/>
            <a:ext cx="3813772" cy="3707539"/>
          </a:xfrm>
          <a:prstGeom prst="rect">
            <a:avLst/>
          </a:prstGeom>
        </p:spPr>
      </p:pic>
      <p:sp>
        <p:nvSpPr>
          <p:cNvPr id="19" name="Rectangle à coins arrondis 18"/>
          <p:cNvSpPr/>
          <p:nvPr/>
        </p:nvSpPr>
        <p:spPr>
          <a:xfrm>
            <a:off x="5849565" y="1296943"/>
            <a:ext cx="3154823" cy="314904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3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1" indent="0">
              <a:buNone/>
            </a:pP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 r="24916" b="25938"/>
          <a:stretch/>
        </p:blipFill>
        <p:spPr>
          <a:xfrm>
            <a:off x="6895406" y="2656134"/>
            <a:ext cx="995132" cy="92372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307331" y="1522003"/>
            <a:ext cx="26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tx2"/>
                </a:solidFill>
              </a:rPr>
              <a:t>Between 2018 </a:t>
            </a:r>
            <a:r>
              <a:rPr lang="en-GB" sz="1200" dirty="0">
                <a:solidFill>
                  <a:schemeClr val="tx2"/>
                </a:solidFill>
              </a:rPr>
              <a:t>and 2022, consultation resulted in: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59822" y="2356306"/>
            <a:ext cx="1784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003B8E"/>
                </a:solidFill>
              </a:rPr>
              <a:t>organised meetings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072159" y="2027624"/>
            <a:ext cx="76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892D"/>
                </a:solidFill>
              </a:rPr>
              <a:t>39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064250" y="2533839"/>
            <a:ext cx="76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892D"/>
                </a:solidFill>
              </a:rPr>
              <a:t>6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012160" y="2571750"/>
            <a:ext cx="1523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892D"/>
                </a:solidFill>
              </a:rPr>
              <a:t>1723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12360" y="2859782"/>
            <a:ext cx="112608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3B8E"/>
                </a:solidFill>
              </a:rPr>
              <a:t> </a:t>
            </a:r>
            <a:r>
              <a:rPr lang="en-GB" sz="900" dirty="0">
                <a:solidFill>
                  <a:srgbClr val="003B8E"/>
                </a:solidFill>
              </a:rPr>
              <a:t>areas covered: water cycle, transport infrastructure, power supply, and planning for the space and living environment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35448" y="2923749"/>
            <a:ext cx="148588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rgbClr val="003B8E"/>
                </a:solidFill>
              </a:rPr>
              <a:t>participants: </a:t>
            </a:r>
          </a:p>
          <a:p>
            <a:pPr algn="r"/>
            <a:r>
              <a:rPr lang="en-GB" sz="900" dirty="0">
                <a:solidFill>
                  <a:srgbClr val="003B8E"/>
                </a:solidFill>
              </a:rPr>
              <a:t>the general public, elected officials, government and community representatives, associations, etc. 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7157283" y="941879"/>
            <a:ext cx="757939" cy="621759"/>
            <a:chOff x="9619230" y="2239710"/>
            <a:chExt cx="757939" cy="576065"/>
          </a:xfrm>
        </p:grpSpPr>
        <p:sp>
          <p:nvSpPr>
            <p:cNvPr id="29" name="Rectangle 28"/>
            <p:cNvSpPr/>
            <p:nvPr/>
          </p:nvSpPr>
          <p:spPr>
            <a:xfrm>
              <a:off x="9619230" y="2470401"/>
              <a:ext cx="70300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24"/>
            <a:stretch/>
          </p:blipFill>
          <p:spPr>
            <a:xfrm>
              <a:off x="9619230" y="2239710"/>
              <a:ext cx="757939" cy="576065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5256AA9E-C86F-CC02-4346-FDA7FB42AF90}"/>
              </a:ext>
            </a:extLst>
          </p:cNvPr>
          <p:cNvSpPr txBox="1"/>
          <p:nvPr/>
        </p:nvSpPr>
        <p:spPr>
          <a:xfrm>
            <a:off x="2633859" y="1039837"/>
            <a:ext cx="6365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To involve in the solution process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7" name="Flèche : angle droit 6">
            <a:extLst>
              <a:ext uri="{FF2B5EF4-FFF2-40B4-BE49-F238E27FC236}">
                <a16:creationId xmlns:a16="http://schemas.microsoft.com/office/drawing/2014/main" id="{A544E594-4F1C-8EB3-18B9-AFBDD1C8DD04}"/>
              </a:ext>
            </a:extLst>
          </p:cNvPr>
          <p:cNvSpPr/>
          <p:nvPr/>
        </p:nvSpPr>
        <p:spPr>
          <a:xfrm rot="5400000">
            <a:off x="1959598" y="647648"/>
            <a:ext cx="205432" cy="1029300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Caméra 14">
            <a:extLst>
              <a:ext uri="{FF2B5EF4-FFF2-40B4-BE49-F238E27FC236}">
                <a16:creationId xmlns:a16="http://schemas.microsoft.com/office/drawing/2014/main" id="{0EA38845-E3F8-B4C5-25E3-03A846767F1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52431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271463"/>
            <a:r>
              <a:rPr lang="en-US" sz="2000" b="1" dirty="0"/>
              <a:t>Involve</a:t>
            </a:r>
            <a:r>
              <a:rPr lang="en-US" sz="2000" dirty="0"/>
              <a:t> the territory and consult inhabitants  </a:t>
            </a: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1763688" y="869950"/>
            <a:ext cx="7632700" cy="323179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5A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  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1099B-3674-415A-8495-B5B94815B494}" type="slidenum">
              <a:rPr kumimoji="0" lang="fr-FR" sz="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500" b="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DICOD/18-0123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pic>
        <p:nvPicPr>
          <p:cNvPr id="35" name="Image 3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20" y="1115969"/>
            <a:ext cx="1296000" cy="1368000"/>
          </a:xfrm>
          <a:prstGeom prst="rect">
            <a:avLst/>
          </a:prstGeom>
        </p:spPr>
      </p:pic>
      <p:sp>
        <p:nvSpPr>
          <p:cNvPr id="36" name="Espace réservé du texte 4"/>
          <p:cNvSpPr txBox="1">
            <a:spLocks/>
          </p:cNvSpPr>
          <p:nvPr/>
        </p:nvSpPr>
        <p:spPr>
          <a:xfrm>
            <a:off x="178847" y="1328091"/>
            <a:ext cx="1250960" cy="9437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180000" algn="l" defTabSz="914400" rtl="0" eaLnBrk="1" latinLnBrk="0" hangingPunct="1"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spcBef>
                <a:spcPts val="3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indent="-144000" algn="l" defTabSz="914400" rtl="0" eaLnBrk="1" latinLnBrk="0" hangingPunct="1">
              <a:spcBef>
                <a:spcPts val="225"/>
              </a:spcBef>
              <a:buFont typeface="Wingdings" panose="05000000000000000000" pitchFamily="2" charset="2"/>
              <a:buChar char="§"/>
              <a:defRPr sz="13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INVOLVE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39900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BC956B-044C-4280-AFE9-A1183ED92E0C}"/>
              </a:ext>
            </a:extLst>
          </p:cNvPr>
          <p:cNvSpPr/>
          <p:nvPr/>
        </p:nvSpPr>
        <p:spPr>
          <a:xfrm>
            <a:off x="7092280" y="4549504"/>
            <a:ext cx="1050079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62A378-47D8-4538-9861-F308E2872C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"/>
          <a:stretch/>
        </p:blipFill>
        <p:spPr>
          <a:xfrm>
            <a:off x="1686173" y="1714109"/>
            <a:ext cx="3345092" cy="2387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A9AD13-3516-4A0D-963E-7ED22D8C0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90" y="1267089"/>
            <a:ext cx="3581459" cy="23876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8C9205A-4B19-4159-AB86-50E77673E343}"/>
              </a:ext>
            </a:extLst>
          </p:cNvPr>
          <p:cNvSpPr txBox="1"/>
          <p:nvPr/>
        </p:nvSpPr>
        <p:spPr>
          <a:xfrm>
            <a:off x="3501556" y="4149049"/>
            <a:ext cx="2061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rPr>
              <a:t>Local public meeting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EAAE890-E50A-4611-8EAF-9F17FD45ECF8}"/>
              </a:ext>
            </a:extLst>
          </p:cNvPr>
          <p:cNvSpPr txBox="1"/>
          <p:nvPr/>
        </p:nvSpPr>
        <p:spPr>
          <a:xfrm>
            <a:off x="6646239" y="3744676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rPr>
              <a:t>National citizens’ conference</a:t>
            </a:r>
          </a:p>
        </p:txBody>
      </p:sp>
      <p:pic>
        <p:nvPicPr>
          <p:cNvPr id="16" name="Caméra 15">
            <a:extLst>
              <a:ext uri="{FF2B5EF4-FFF2-40B4-BE49-F238E27FC236}">
                <a16:creationId xmlns:a16="http://schemas.microsoft.com/office/drawing/2014/main" id="{58F46FAD-1733-9FE6-0379-E8429F75F16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66926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51E63A8-434D-4EE2-B962-68191549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Andra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</a:t>
            </a:r>
            <a:r>
              <a:rPr lang="en-US" dirty="0"/>
              <a:t>major actor in the region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EA2DE9-5204-460F-928B-EB83C00F4FD7}"/>
              </a:ext>
            </a:extLst>
          </p:cNvPr>
          <p:cNvSpPr txBox="1"/>
          <p:nvPr/>
        </p:nvSpPr>
        <p:spPr>
          <a:xfrm>
            <a:off x="688062" y="1445256"/>
            <a:ext cx="5765908" cy="13775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endParaRPr lang="fr-FR" sz="1200" dirty="0">
              <a:solidFill>
                <a:schemeClr val="tx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92E9E8-8937-4D63-BCA2-6A4ED881EFA6}"/>
              </a:ext>
            </a:extLst>
          </p:cNvPr>
          <p:cNvSpPr txBox="1"/>
          <p:nvPr/>
        </p:nvSpPr>
        <p:spPr>
          <a:xfrm>
            <a:off x="332524" y="1369100"/>
            <a:ext cx="5523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tx2"/>
                </a:solidFill>
              </a:rPr>
              <a:t>Through</a:t>
            </a:r>
            <a:r>
              <a:rPr lang="fr-FR" sz="2400" b="1" dirty="0">
                <a:solidFill>
                  <a:schemeClr val="tx2"/>
                </a:solidFill>
              </a:rPr>
              <a:t> taxes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F189E74-D4B2-489F-B824-3445EA4FC803}"/>
              </a:ext>
            </a:extLst>
          </p:cNvPr>
          <p:cNvCxnSpPr>
            <a:cxnSpLocks/>
          </p:cNvCxnSpPr>
          <p:nvPr/>
        </p:nvCxnSpPr>
        <p:spPr>
          <a:xfrm>
            <a:off x="323528" y="1225045"/>
            <a:ext cx="264" cy="744001"/>
          </a:xfrm>
          <a:prstGeom prst="line">
            <a:avLst/>
          </a:prstGeom>
          <a:ln w="508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24DB4EDD-A6A8-743B-6026-52668A1320EE}"/>
              </a:ext>
            </a:extLst>
          </p:cNvPr>
          <p:cNvSpPr txBox="1"/>
          <p:nvPr/>
        </p:nvSpPr>
        <p:spPr>
          <a:xfrm>
            <a:off x="342680" y="2283718"/>
            <a:ext cx="669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4"/>
                </a:solidFill>
              </a:rPr>
              <a:t>Local </a:t>
            </a:r>
            <a:r>
              <a:rPr lang="fr-FR" sz="2400" b="1" dirty="0" err="1">
                <a:solidFill>
                  <a:schemeClr val="accent4"/>
                </a:solidFill>
              </a:rPr>
              <a:t>purchases</a:t>
            </a:r>
            <a:endParaRPr lang="fr-FR" sz="2400" b="1" dirty="0">
              <a:solidFill>
                <a:schemeClr val="accent4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A2186A2-6BB6-C071-839B-6D3D159E4592}"/>
              </a:ext>
            </a:extLst>
          </p:cNvPr>
          <p:cNvCxnSpPr>
            <a:cxnSpLocks/>
          </p:cNvCxnSpPr>
          <p:nvPr/>
        </p:nvCxnSpPr>
        <p:spPr>
          <a:xfrm>
            <a:off x="323848" y="2211710"/>
            <a:ext cx="0" cy="621353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F3CE2CF-419B-8ABF-D19F-62031A906800}"/>
              </a:ext>
            </a:extLst>
          </p:cNvPr>
          <p:cNvGrpSpPr/>
          <p:nvPr/>
        </p:nvGrpSpPr>
        <p:grpSpPr>
          <a:xfrm>
            <a:off x="323528" y="3219822"/>
            <a:ext cx="6707650" cy="558158"/>
            <a:chOff x="1752780" y="1297183"/>
            <a:chExt cx="6707650" cy="558158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C407435-46D8-6959-BC15-0FF78EC20186}"/>
                </a:ext>
              </a:extLst>
            </p:cNvPr>
            <p:cNvSpPr txBox="1"/>
            <p:nvPr/>
          </p:nvSpPr>
          <p:spPr>
            <a:xfrm>
              <a:off x="1763688" y="1375326"/>
              <a:ext cx="66967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F35F00"/>
                  </a:solidFill>
                </a:rPr>
                <a:t>Support to local initiatives</a:t>
              </a: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3B639A8-5CFA-5CD7-18FE-2BED88C94C0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780" y="1297183"/>
              <a:ext cx="0" cy="558158"/>
            </a:xfrm>
            <a:prstGeom prst="line">
              <a:avLst/>
            </a:prstGeom>
            <a:ln w="508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7BFAE03-BA45-D370-9818-276E2FC5143E}"/>
              </a:ext>
            </a:extLst>
          </p:cNvPr>
          <p:cNvSpPr txBox="1"/>
          <p:nvPr/>
        </p:nvSpPr>
        <p:spPr>
          <a:xfrm>
            <a:off x="467544" y="414989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Job </a:t>
            </a:r>
            <a:r>
              <a:rPr lang="fr-FR" sz="2400" b="1" dirty="0" err="1">
                <a:solidFill>
                  <a:srgbClr val="00B0F0"/>
                </a:solidFill>
              </a:rPr>
              <a:t>market</a:t>
            </a:r>
            <a:r>
              <a:rPr lang="fr-FR" sz="2400" b="1" dirty="0">
                <a:solidFill>
                  <a:srgbClr val="00B0F0"/>
                </a:solidFill>
              </a:rPr>
              <a:t> </a:t>
            </a:r>
            <a:endParaRPr lang="fr-FR" sz="2400" dirty="0">
              <a:solidFill>
                <a:schemeClr val="tx2"/>
              </a:solidFill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52E6A44-026E-1E50-7223-9BFA2007115F}"/>
              </a:ext>
            </a:extLst>
          </p:cNvPr>
          <p:cNvCxnSpPr>
            <a:cxnSpLocks/>
          </p:cNvCxnSpPr>
          <p:nvPr/>
        </p:nvCxnSpPr>
        <p:spPr>
          <a:xfrm>
            <a:off x="336055" y="4101824"/>
            <a:ext cx="0" cy="558158"/>
          </a:xfrm>
          <a:prstGeom prst="line">
            <a:avLst/>
          </a:prstGeom>
          <a:ln w="508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améra 9">
            <a:extLst>
              <a:ext uri="{FF2B5EF4-FFF2-40B4-BE49-F238E27FC236}">
                <a16:creationId xmlns:a16="http://schemas.microsoft.com/office/drawing/2014/main" id="{49BC6707-71BC-0691-63BF-2A3235D0F27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74339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0" y="1563638"/>
            <a:ext cx="4896544" cy="432048"/>
          </a:xfrm>
        </p:spPr>
        <p:txBody>
          <a:bodyPr/>
          <a:lstStyle/>
          <a:p>
            <a:r>
              <a:rPr lang="en-US" dirty="0"/>
              <a:t>Examples of long-term participatory schemes</a:t>
            </a:r>
            <a:endParaRPr lang="fr-FR" dirty="0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01251A3-299A-4BC0-AB46-4E9AFB95D5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Espace réservé pour une image  3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8E3A1574-4FB9-4C09-925C-46E86DA6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" r="63"/>
          <a:stretch/>
        </p:blipFill>
        <p:spPr>
          <a:xfrm>
            <a:off x="679449" y="921126"/>
            <a:ext cx="3096000" cy="3309307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5DE24EA-32D5-553E-359C-00D01125D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fr-FR"/>
              <a:t>DDP/DICOM/24-0015</a:t>
            </a:r>
            <a:endParaRPr lang="fr-FR" dirty="0"/>
          </a:p>
        </p:txBody>
      </p:sp>
      <p:pic>
        <p:nvPicPr>
          <p:cNvPr id="11" name="Caméra 10">
            <a:extLst>
              <a:ext uri="{FF2B5EF4-FFF2-40B4-BE49-F238E27FC236}">
                <a16:creationId xmlns:a16="http://schemas.microsoft.com/office/drawing/2014/main" id="{D865EF6A-670A-B5D7-B5C6-B786369E778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9737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79512" y="226776"/>
            <a:ext cx="7127167" cy="725244"/>
          </a:xfrm>
        </p:spPr>
        <p:txBody>
          <a:bodyPr>
            <a:normAutofit fontScale="90000"/>
          </a:bodyPr>
          <a:lstStyle/>
          <a:p>
            <a:pPr marL="355600">
              <a:tabLst>
                <a:tab pos="449263" algn="l"/>
              </a:tabLst>
            </a:pPr>
            <a:br>
              <a:rPr lang="en-US" dirty="0"/>
            </a:br>
            <a:r>
              <a:rPr lang="en-US" sz="2200" dirty="0"/>
              <a:t>National consultation on the Industrial Pilot Phase</a:t>
            </a:r>
            <a:br>
              <a:rPr lang="en-US" sz="2200" dirty="0"/>
            </a:br>
            <a:r>
              <a:rPr lang="en-US" sz="2200" dirty="0"/>
              <a:t>	</a:t>
            </a:r>
            <a:endParaRPr lang="fr-FR" sz="2200" dirty="0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3C1DA6A4-CBA1-43F5-970F-08A5736B43AD}"/>
              </a:ext>
            </a:extLst>
          </p:cNvPr>
          <p:cNvSpPr txBox="1">
            <a:spLocks/>
          </p:cNvSpPr>
          <p:nvPr/>
        </p:nvSpPr>
        <p:spPr>
          <a:xfrm>
            <a:off x="467544" y="4382869"/>
            <a:ext cx="8501308" cy="363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35A00"/>
                </a:solidFill>
                <a:latin typeface="Lucida Sans"/>
              </a:rPr>
              <a:t>Citizens remain engaged and informed; they can be involved in some of Andra’s initiatives.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31DE4F7-4EA3-4DAF-87A1-A0CA11E16037}"/>
              </a:ext>
            </a:extLst>
          </p:cNvPr>
          <p:cNvSpPr txBox="1">
            <a:spLocks/>
          </p:cNvSpPr>
          <p:nvPr/>
        </p:nvSpPr>
        <p:spPr>
          <a:xfrm>
            <a:off x="3707904" y="1044642"/>
            <a:ext cx="5097848" cy="1586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900" b="1" dirty="0">
                <a:solidFill>
                  <a:srgbClr val="F35A00"/>
                </a:solidFill>
                <a:latin typeface="Lucida Sans"/>
              </a:rPr>
              <a:t>In 2021, Andra organized a Citizen’s Conference to 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rgbClr val="33892D"/>
                </a:solidFill>
              </a:rPr>
              <a:t>To engage non-experts citizens in producing recommendations on the content and purpose of the Industrial Pilot Phase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rgbClr val="33892D"/>
                </a:solidFill>
              </a:rPr>
              <a:t>In a process where “real people” (randomly selected, volunteers, indemnified, progressively informed and trained) have legitimacy to address requirements on such phase</a:t>
            </a:r>
          </a:p>
          <a:p>
            <a:endParaRPr lang="en-US" sz="1400" b="1" dirty="0">
              <a:solidFill>
                <a:srgbClr val="F35A00"/>
              </a:solidFill>
              <a:latin typeface="Lucida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6F2C8C-15BD-483A-9EF9-C8EF124F6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>
            <a:off x="4427984" y="2575601"/>
            <a:ext cx="3600400" cy="17837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F68756-F8F4-FD9F-A854-C52E04DF2109}"/>
              </a:ext>
            </a:extLst>
          </p:cNvPr>
          <p:cNvSpPr txBox="1"/>
          <p:nvPr/>
        </p:nvSpPr>
        <p:spPr>
          <a:xfrm>
            <a:off x="179512" y="952020"/>
            <a:ext cx="338437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industrial Pilot Phase covers the first 15 -20 years of </a:t>
            </a:r>
            <a:r>
              <a:rPr lang="en-US" dirty="0" err="1"/>
              <a:t>Cigéo</a:t>
            </a:r>
            <a:r>
              <a:rPr lang="en-US" dirty="0"/>
              <a:t>, aiming to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To consolidate </a:t>
            </a:r>
            <a:r>
              <a:rPr lang="en-US" sz="1400" dirty="0" err="1"/>
              <a:t>Cigeo</a:t>
            </a:r>
            <a:r>
              <a:rPr lang="en-US" sz="1400" dirty="0"/>
              <a:t> Design and Safety Demonstration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To test </a:t>
            </a:r>
            <a:r>
              <a:rPr lang="en-US" sz="1400" dirty="0" err="1"/>
              <a:t>Cigéo</a:t>
            </a:r>
            <a:r>
              <a:rPr lang="en-US" sz="1400" dirty="0"/>
              <a:t> reversible operability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To refine long-term Governance rules of </a:t>
            </a:r>
            <a:r>
              <a:rPr lang="en-US" sz="1400" dirty="0" err="1"/>
              <a:t>Cigéo</a:t>
            </a:r>
            <a:r>
              <a:rPr lang="en-US" sz="1400" dirty="0"/>
              <a:t> and its staged development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To associate Public and stakeholder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To feed the Law on </a:t>
            </a:r>
            <a:r>
              <a:rPr lang="en-US" sz="1400" dirty="0" err="1"/>
              <a:t>Cigéo</a:t>
            </a:r>
            <a:r>
              <a:rPr lang="en-US" sz="1400" dirty="0"/>
              <a:t> continuation conditions</a:t>
            </a:r>
          </a:p>
        </p:txBody>
      </p:sp>
      <p:pic>
        <p:nvPicPr>
          <p:cNvPr id="16" name="Caméra 15">
            <a:extLst>
              <a:ext uri="{FF2B5EF4-FFF2-40B4-BE49-F238E27FC236}">
                <a16:creationId xmlns:a16="http://schemas.microsoft.com/office/drawing/2014/main" id="{1D4186B6-707D-A7D3-F187-BA8B4708F7E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74739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665CB1A-D34F-4220-88EB-16C6C22B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355600"/>
            <a:r>
              <a:rPr lang="fr-FR" sz="2000" dirty="0"/>
              <a:t>Local consultation on </a:t>
            </a:r>
            <a:r>
              <a:rPr lang="fr-FR" sz="2000" dirty="0" err="1"/>
              <a:t>Cigeo’s</a:t>
            </a:r>
            <a:r>
              <a:rPr lang="fr-FR" sz="2000" dirty="0"/>
              <a:t> </a:t>
            </a:r>
            <a:r>
              <a:rPr lang="fr-FR" sz="2000" dirty="0" err="1"/>
              <a:t>regional</a:t>
            </a:r>
            <a:r>
              <a:rPr lang="fr-FR" sz="2000" dirty="0"/>
              <a:t> </a:t>
            </a:r>
            <a:r>
              <a:rPr lang="fr-FR" sz="2000" dirty="0" err="1"/>
              <a:t>integration</a:t>
            </a:r>
            <a:endParaRPr lang="fr-F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11D2B-A4AD-46AF-BAB5-425DC3DB1C28}"/>
              </a:ext>
            </a:extLst>
          </p:cNvPr>
          <p:cNvSpPr/>
          <p:nvPr/>
        </p:nvSpPr>
        <p:spPr>
          <a:xfrm>
            <a:off x="7157283" y="4515966"/>
            <a:ext cx="108712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/>
              <a:ea typeface="+mn-ea"/>
              <a:cs typeface="+mn-cs"/>
              <a:sym typeface="Lucida Sans Regular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C2170D7-CCEC-4D6E-BF16-87785A97859A}"/>
              </a:ext>
            </a:extLst>
          </p:cNvPr>
          <p:cNvSpPr txBox="1">
            <a:spLocks/>
          </p:cNvSpPr>
          <p:nvPr/>
        </p:nvSpPr>
        <p:spPr>
          <a:xfrm>
            <a:off x="148714" y="1086008"/>
            <a:ext cx="7663646" cy="52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35A00"/>
                </a:solidFill>
                <a:latin typeface="Lucida Sans"/>
              </a:rPr>
              <a:t>In 2023, Andra set-ups a local monitoring group for preparing firsts </a:t>
            </a:r>
            <a:r>
              <a:rPr lang="en-US" sz="1400" b="1" dirty="0" err="1">
                <a:solidFill>
                  <a:srgbClr val="F35A00"/>
                </a:solidFill>
                <a:latin typeface="Lucida Sans"/>
              </a:rPr>
              <a:t>Cigéo</a:t>
            </a:r>
            <a:r>
              <a:rPr lang="en-US" sz="1400" b="1" dirty="0">
                <a:solidFill>
                  <a:srgbClr val="F35A00"/>
                </a:solidFill>
                <a:latin typeface="Lucida Sans"/>
              </a:rPr>
              <a:t> construction </a:t>
            </a:r>
            <a:r>
              <a:rPr lang="en-US" sz="1400" b="1" dirty="0">
                <a:solidFill>
                  <a:srgbClr val="F35A00"/>
                </a:solidFill>
              </a:rPr>
              <a:t>works on site</a:t>
            </a:r>
            <a:r>
              <a:rPr lang="en-US" sz="1400" b="1" dirty="0">
                <a:solidFill>
                  <a:srgbClr val="F35A00"/>
                </a:solidFill>
                <a:latin typeface="Lucida Sans"/>
              </a:rPr>
              <a:t>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95CE78-4E72-4BE8-9E1A-6305A1C1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4" y="1615188"/>
            <a:ext cx="2448072" cy="3415642"/>
          </a:xfrm>
          <a:prstGeom prst="rect">
            <a:avLst/>
          </a:prstGeom>
          <a:ln w="6350">
            <a:noFill/>
          </a:ln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A2C22567-A06B-47D1-8438-26BBA45434E8}"/>
              </a:ext>
            </a:extLst>
          </p:cNvPr>
          <p:cNvSpPr txBox="1">
            <a:spLocks/>
          </p:cNvSpPr>
          <p:nvPr/>
        </p:nvSpPr>
        <p:spPr>
          <a:xfrm>
            <a:off x="3920950" y="1637323"/>
            <a:ext cx="4611490" cy="18688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F399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33892D"/>
                </a:solidFill>
                <a:latin typeface="Lucida Sans"/>
              </a:rPr>
              <a:t>To interact with Andra’s in organizing the first construction works on site, particularly with regards to nuisances (inhabitants and environment, and public information).</a:t>
            </a:r>
          </a:p>
          <a:p>
            <a:endParaRPr lang="en-US" i="1" dirty="0">
              <a:solidFill>
                <a:srgbClr val="33892D"/>
              </a:solidFill>
              <a:latin typeface="Lucida Sans"/>
            </a:endParaRPr>
          </a:p>
          <a:p>
            <a:r>
              <a:rPr lang="en-US" i="1" dirty="0">
                <a:solidFill>
                  <a:srgbClr val="33892D"/>
                </a:solidFill>
                <a:latin typeface="Lucida Sans"/>
              </a:rPr>
              <a:t>20 voluntary members : local inhabitants and local representatives (hunting, hiking, fishing associations).</a:t>
            </a:r>
          </a:p>
          <a:p>
            <a:r>
              <a:rPr lang="en-US" sz="1200" i="1" dirty="0">
                <a:solidFill>
                  <a:srgbClr val="33892D"/>
                </a:solidFill>
                <a:latin typeface="Lucida Sans"/>
              </a:rPr>
              <a:t> 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ECEDC99-1BE9-4500-9D85-9540036451F2}"/>
              </a:ext>
            </a:extLst>
          </p:cNvPr>
          <p:cNvSpPr txBox="1">
            <a:spLocks/>
          </p:cNvSpPr>
          <p:nvPr/>
        </p:nvSpPr>
        <p:spPr>
          <a:xfrm>
            <a:off x="3920950" y="3435846"/>
            <a:ext cx="5017236" cy="906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35A00"/>
                </a:solidFill>
              </a:rPr>
              <a:t>The local monitoring group of </a:t>
            </a:r>
            <a:r>
              <a:rPr lang="en-US" sz="1400" b="1" dirty="0" err="1">
                <a:solidFill>
                  <a:srgbClr val="F35A00"/>
                </a:solidFill>
              </a:rPr>
              <a:t>Cigéo</a:t>
            </a:r>
            <a:r>
              <a:rPr lang="en-US" sz="1400" b="1" dirty="0">
                <a:solidFill>
                  <a:srgbClr val="F35A00"/>
                </a:solidFill>
              </a:rPr>
              <a:t> construction exists for several years until a Local Information Committee will be created (Legal).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pic>
        <p:nvPicPr>
          <p:cNvPr id="16" name="Caméra 15">
            <a:extLst>
              <a:ext uri="{FF2B5EF4-FFF2-40B4-BE49-F238E27FC236}">
                <a16:creationId xmlns:a16="http://schemas.microsoft.com/office/drawing/2014/main" id="{A06ACEED-6E54-E91F-CF18-562C6EBC879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713629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7AF23-2386-4D5A-9030-BDC7A693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42" y="267494"/>
            <a:ext cx="7128000" cy="720080"/>
          </a:xfrm>
        </p:spPr>
        <p:txBody>
          <a:bodyPr>
            <a:normAutofit/>
          </a:bodyPr>
          <a:lstStyle/>
          <a:p>
            <a:pPr marL="1162050" indent="177800"/>
            <a:r>
              <a:rPr lang="fr-FR" dirty="0"/>
              <a:t>In conclusion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876822-5038-4969-AD70-9F4EBD4186B5}"/>
              </a:ext>
            </a:extLst>
          </p:cNvPr>
          <p:cNvSpPr/>
          <p:nvPr/>
        </p:nvSpPr>
        <p:spPr>
          <a:xfrm>
            <a:off x="4051662" y="4617365"/>
            <a:ext cx="2736304" cy="448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60354385-F022-4FA6-83DA-43B7B7721EE0}"/>
              </a:ext>
            </a:extLst>
          </p:cNvPr>
          <p:cNvSpPr txBox="1">
            <a:spLocks/>
          </p:cNvSpPr>
          <p:nvPr/>
        </p:nvSpPr>
        <p:spPr>
          <a:xfrm>
            <a:off x="268378" y="1144305"/>
            <a:ext cx="718394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defRPr/>
            </a:pPr>
            <a:r>
              <a:rPr lang="en-US" sz="1800" b="1" dirty="0">
                <a:solidFill>
                  <a:srgbClr val="FFC000"/>
                </a:solidFill>
                <a:latin typeface="Lucida Sans" pitchFamily="34" charset="0"/>
                <a:cs typeface="Arial" charset="0"/>
              </a:rPr>
              <a:t>A long way with ups and downs, but with limited step backwards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CDC4A576-EF11-4343-A05A-8900565E71CF}"/>
              </a:ext>
            </a:extLst>
          </p:cNvPr>
          <p:cNvSpPr txBox="1">
            <a:spLocks/>
          </p:cNvSpPr>
          <p:nvPr/>
        </p:nvSpPr>
        <p:spPr>
          <a:xfrm>
            <a:off x="2843808" y="4375601"/>
            <a:ext cx="5325706" cy="833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defRPr/>
            </a:pPr>
            <a:r>
              <a:rPr lang="en-US" sz="1800" b="1" dirty="0">
                <a:solidFill>
                  <a:srgbClr val="FFC000"/>
                </a:solidFill>
                <a:latin typeface="Lucida Sans" pitchFamily="34" charset="0"/>
                <a:cs typeface="Arial" charset="0"/>
              </a:rPr>
              <a:t>An iterative process of learning and testing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8722C25-951F-3608-B575-DC9F057C3EFD}"/>
              </a:ext>
            </a:extLst>
          </p:cNvPr>
          <p:cNvGrpSpPr/>
          <p:nvPr/>
        </p:nvGrpSpPr>
        <p:grpSpPr>
          <a:xfrm>
            <a:off x="407616" y="3295036"/>
            <a:ext cx="1482991" cy="1267418"/>
            <a:chOff x="248985" y="3151980"/>
            <a:chExt cx="1482991" cy="126741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EBA0A60-B4CE-409B-8C67-CD1555B8ED08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310" y="3151980"/>
              <a:ext cx="1294342" cy="1267418"/>
            </a:xfrm>
            <a:prstGeom prst="rect">
              <a:avLst/>
            </a:prstGeom>
          </p:spPr>
        </p:pic>
        <p:sp>
          <p:nvSpPr>
            <p:cNvPr id="14" name="Espace réservé du texte 4">
              <a:extLst>
                <a:ext uri="{FF2B5EF4-FFF2-40B4-BE49-F238E27FC236}">
                  <a16:creationId xmlns:a16="http://schemas.microsoft.com/office/drawing/2014/main" id="{571CB209-40DE-41B5-B0F3-98F822E0F925}"/>
                </a:ext>
              </a:extLst>
            </p:cNvPr>
            <p:cNvSpPr txBox="1">
              <a:spLocks/>
            </p:cNvSpPr>
            <p:nvPr/>
          </p:nvSpPr>
          <p:spPr>
            <a:xfrm>
              <a:off x="248985" y="3336227"/>
              <a:ext cx="1482991" cy="100564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INTEREST</a:t>
              </a:r>
            </a:p>
          </p:txBody>
        </p:sp>
      </p:grp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C9CF587D-F81F-45EA-99D9-458DCCA5A497}"/>
              </a:ext>
            </a:extLst>
          </p:cNvPr>
          <p:cNvSpPr/>
          <p:nvPr/>
        </p:nvSpPr>
        <p:spPr>
          <a:xfrm>
            <a:off x="477244" y="1229721"/>
            <a:ext cx="8216152" cy="2172035"/>
          </a:xfrm>
          <a:custGeom>
            <a:avLst/>
            <a:gdLst>
              <a:gd name="connsiteX0" fmla="*/ 0 w 9091535"/>
              <a:gd name="connsiteY0" fmla="*/ 1026826 h 1049401"/>
              <a:gd name="connsiteX1" fmla="*/ 217357 w 9091535"/>
              <a:gd name="connsiteY1" fmla="*/ 809469 h 1049401"/>
              <a:gd name="connsiteX2" fmla="*/ 839449 w 9091535"/>
              <a:gd name="connsiteY2" fmla="*/ 996846 h 1049401"/>
              <a:gd name="connsiteX3" fmla="*/ 1364105 w 9091535"/>
              <a:gd name="connsiteY3" fmla="*/ 539646 h 1049401"/>
              <a:gd name="connsiteX4" fmla="*/ 2031167 w 9091535"/>
              <a:gd name="connsiteY4" fmla="*/ 944380 h 1049401"/>
              <a:gd name="connsiteX5" fmla="*/ 3185410 w 9091535"/>
              <a:gd name="connsiteY5" fmla="*/ 412229 h 1049401"/>
              <a:gd name="connsiteX6" fmla="*/ 3927423 w 9091535"/>
              <a:gd name="connsiteY6" fmla="*/ 1049311 h 1049401"/>
              <a:gd name="connsiteX7" fmla="*/ 5186597 w 9091535"/>
              <a:gd name="connsiteY7" fmla="*/ 359764 h 1049401"/>
              <a:gd name="connsiteX8" fmla="*/ 6228413 w 9091535"/>
              <a:gd name="connsiteY8" fmla="*/ 786983 h 1049401"/>
              <a:gd name="connsiteX9" fmla="*/ 6505731 w 9091535"/>
              <a:gd name="connsiteY9" fmla="*/ 314793 h 1049401"/>
              <a:gd name="connsiteX10" fmla="*/ 6902971 w 9091535"/>
              <a:gd name="connsiteY10" fmla="*/ 629587 h 1049401"/>
              <a:gd name="connsiteX11" fmla="*/ 7382656 w 9091535"/>
              <a:gd name="connsiteY11" fmla="*/ 194872 h 1049401"/>
              <a:gd name="connsiteX12" fmla="*/ 7824866 w 9091535"/>
              <a:gd name="connsiteY12" fmla="*/ 314793 h 1049401"/>
              <a:gd name="connsiteX13" fmla="*/ 8237095 w 9091535"/>
              <a:gd name="connsiteY13" fmla="*/ 157397 h 1049401"/>
              <a:gd name="connsiteX14" fmla="*/ 8611849 w 9091535"/>
              <a:gd name="connsiteY14" fmla="*/ 359764 h 1049401"/>
              <a:gd name="connsiteX15" fmla="*/ 9091535 w 9091535"/>
              <a:gd name="connsiteY15" fmla="*/ 0 h 10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91535" h="1049401">
                <a:moveTo>
                  <a:pt x="0" y="1026826"/>
                </a:moveTo>
                <a:cubicBezTo>
                  <a:pt x="38724" y="920646"/>
                  <a:pt x="77449" y="814466"/>
                  <a:pt x="217357" y="809469"/>
                </a:cubicBezTo>
                <a:cubicBezTo>
                  <a:pt x="357265" y="804472"/>
                  <a:pt x="648324" y="1041817"/>
                  <a:pt x="839449" y="996846"/>
                </a:cubicBezTo>
                <a:cubicBezTo>
                  <a:pt x="1030574" y="951875"/>
                  <a:pt x="1165485" y="548390"/>
                  <a:pt x="1364105" y="539646"/>
                </a:cubicBezTo>
                <a:cubicBezTo>
                  <a:pt x="1562725" y="530902"/>
                  <a:pt x="1727616" y="965616"/>
                  <a:pt x="2031167" y="944380"/>
                </a:cubicBezTo>
                <a:cubicBezTo>
                  <a:pt x="2334718" y="923144"/>
                  <a:pt x="2869367" y="394741"/>
                  <a:pt x="3185410" y="412229"/>
                </a:cubicBezTo>
                <a:cubicBezTo>
                  <a:pt x="3501453" y="429717"/>
                  <a:pt x="3593892" y="1058055"/>
                  <a:pt x="3927423" y="1049311"/>
                </a:cubicBezTo>
                <a:cubicBezTo>
                  <a:pt x="4260954" y="1040567"/>
                  <a:pt x="4803099" y="403485"/>
                  <a:pt x="5186597" y="359764"/>
                </a:cubicBezTo>
                <a:cubicBezTo>
                  <a:pt x="5570095" y="316043"/>
                  <a:pt x="6008557" y="794478"/>
                  <a:pt x="6228413" y="786983"/>
                </a:cubicBezTo>
                <a:cubicBezTo>
                  <a:pt x="6448269" y="779488"/>
                  <a:pt x="6393305" y="341026"/>
                  <a:pt x="6505731" y="314793"/>
                </a:cubicBezTo>
                <a:cubicBezTo>
                  <a:pt x="6618157" y="288560"/>
                  <a:pt x="6756817" y="649574"/>
                  <a:pt x="6902971" y="629587"/>
                </a:cubicBezTo>
                <a:cubicBezTo>
                  <a:pt x="7049125" y="609600"/>
                  <a:pt x="7229007" y="247338"/>
                  <a:pt x="7382656" y="194872"/>
                </a:cubicBezTo>
                <a:cubicBezTo>
                  <a:pt x="7536305" y="142406"/>
                  <a:pt x="7682460" y="321039"/>
                  <a:pt x="7824866" y="314793"/>
                </a:cubicBezTo>
                <a:cubicBezTo>
                  <a:pt x="7967273" y="308547"/>
                  <a:pt x="8105931" y="149902"/>
                  <a:pt x="8237095" y="157397"/>
                </a:cubicBezTo>
                <a:cubicBezTo>
                  <a:pt x="8368259" y="164892"/>
                  <a:pt x="8469442" y="385997"/>
                  <a:pt x="8611849" y="359764"/>
                </a:cubicBezTo>
                <a:cubicBezTo>
                  <a:pt x="8754256" y="333531"/>
                  <a:pt x="8922895" y="166765"/>
                  <a:pt x="9091535" y="0"/>
                </a:cubicBezTo>
              </a:path>
            </a:pathLst>
          </a:custGeom>
          <a:ln w="73025">
            <a:solidFill>
              <a:schemeClr val="accent5">
                <a:shade val="95000"/>
                <a:satMod val="105000"/>
                <a:alpha val="39000"/>
              </a:schemeClr>
            </a:solidFill>
            <a:headEnd type="diamond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6E635E7-CD47-0848-AD45-5A83AC02CCD4}"/>
              </a:ext>
            </a:extLst>
          </p:cNvPr>
          <p:cNvGrpSpPr/>
          <p:nvPr/>
        </p:nvGrpSpPr>
        <p:grpSpPr>
          <a:xfrm>
            <a:off x="2509050" y="2560745"/>
            <a:ext cx="1367209" cy="1368000"/>
            <a:chOff x="2749776" y="2690159"/>
            <a:chExt cx="1367209" cy="13680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0FFD611-2641-44A9-B4AB-9B5BDB769FB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9776" y="2690159"/>
              <a:ext cx="1296000" cy="1368000"/>
            </a:xfrm>
            <a:prstGeom prst="rect">
              <a:avLst/>
            </a:prstGeom>
          </p:spPr>
        </p:pic>
        <p:sp>
          <p:nvSpPr>
            <p:cNvPr id="20" name="Espace réservé du texte 4">
              <a:extLst>
                <a:ext uri="{FF2B5EF4-FFF2-40B4-BE49-F238E27FC236}">
                  <a16:creationId xmlns:a16="http://schemas.microsoft.com/office/drawing/2014/main" id="{CF1619DA-7491-44D4-9A48-B498C6568726}"/>
                </a:ext>
              </a:extLst>
            </p:cNvPr>
            <p:cNvSpPr txBox="1">
              <a:spLocks/>
            </p:cNvSpPr>
            <p:nvPr/>
          </p:nvSpPr>
          <p:spPr>
            <a:xfrm>
              <a:off x="2749776" y="2902115"/>
              <a:ext cx="1367209" cy="104771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INFORMATION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39900"/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EA6A3D1-D1A6-C1E1-0888-FCC2D0CF1BE6}"/>
              </a:ext>
            </a:extLst>
          </p:cNvPr>
          <p:cNvGrpSpPr/>
          <p:nvPr/>
        </p:nvGrpSpPr>
        <p:grpSpPr>
          <a:xfrm>
            <a:off x="4690952" y="2211710"/>
            <a:ext cx="1296000" cy="1368000"/>
            <a:chOff x="5067114" y="2257022"/>
            <a:chExt cx="1296000" cy="1368000"/>
          </a:xfrm>
        </p:grpSpPr>
        <p:sp>
          <p:nvSpPr>
            <p:cNvPr id="17" name="Espace réservé du texte 4">
              <a:extLst>
                <a:ext uri="{FF2B5EF4-FFF2-40B4-BE49-F238E27FC236}">
                  <a16:creationId xmlns:a16="http://schemas.microsoft.com/office/drawing/2014/main" id="{612EC73E-B8AC-4413-96BF-D4D24D2A069D}"/>
                </a:ext>
              </a:extLst>
            </p:cNvPr>
            <p:cNvSpPr txBox="1">
              <a:spLocks/>
            </p:cNvSpPr>
            <p:nvPr/>
          </p:nvSpPr>
          <p:spPr>
            <a:xfrm>
              <a:off x="5167234" y="2437398"/>
              <a:ext cx="1073041" cy="94375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b="1" dirty="0">
                  <a:solidFill>
                    <a:srgbClr val="0070C0"/>
                  </a:solidFill>
                </a:rPr>
                <a:t>DIALOGUE 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8025EB5-EFEA-4E07-A058-3670FCE700C3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7114" y="2257022"/>
              <a:ext cx="1296000" cy="1368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6B4826-E405-4CFA-9563-14321F505BC2}"/>
              </a:ext>
            </a:extLst>
          </p:cNvPr>
          <p:cNvGrpSpPr/>
          <p:nvPr/>
        </p:nvGrpSpPr>
        <p:grpSpPr>
          <a:xfrm>
            <a:off x="6732240" y="1640968"/>
            <a:ext cx="1482346" cy="1368000"/>
            <a:chOff x="7185440" y="1600775"/>
            <a:chExt cx="1482346" cy="1368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278D32F-17AC-4A51-A8E0-8AB565FBC8D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40764" y="1600775"/>
              <a:ext cx="1296000" cy="1368000"/>
            </a:xfrm>
            <a:prstGeom prst="rect">
              <a:avLst/>
            </a:prstGeom>
          </p:spPr>
        </p:pic>
        <p:sp>
          <p:nvSpPr>
            <p:cNvPr id="19" name="Espace réservé du texte 4">
              <a:extLst>
                <a:ext uri="{FF2B5EF4-FFF2-40B4-BE49-F238E27FC236}">
                  <a16:creationId xmlns:a16="http://schemas.microsoft.com/office/drawing/2014/main" id="{6867F413-E147-41AE-BA63-281C3AA3CFB2}"/>
                </a:ext>
              </a:extLst>
            </p:cNvPr>
            <p:cNvSpPr txBox="1">
              <a:spLocks/>
            </p:cNvSpPr>
            <p:nvPr/>
          </p:nvSpPr>
          <p:spPr>
            <a:xfrm>
              <a:off x="7185440" y="1825480"/>
              <a:ext cx="1482346" cy="94375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180000" algn="l" defTabSz="914400" rtl="0" eaLnBrk="1" latinLnBrk="0" hangingPunct="1">
                <a:spcBef>
                  <a:spcPts val="50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 sz="1500" kern="1200">
                  <a:solidFill>
                    <a:srgbClr val="003B8E"/>
                  </a:solidFill>
                  <a:latin typeface="+mn-lt"/>
                  <a:ea typeface="+mn-ea"/>
                  <a:cs typeface="+mn-cs"/>
                </a:defRPr>
              </a:lvl2pPr>
              <a:lvl3pPr marL="540000" indent="-144000" algn="l" defTabSz="914400" rtl="0" eaLnBrk="1" latinLnBrk="0" hangingPunct="1">
                <a:spcBef>
                  <a:spcPts val="3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3892D"/>
                  </a:solidFill>
                  <a:latin typeface="+mn-lt"/>
                  <a:ea typeface="+mn-ea"/>
                  <a:cs typeface="+mn-cs"/>
                </a:defRPr>
              </a:lvl3pPr>
              <a:lvl4pPr marL="1044000" indent="-144000" algn="l" defTabSz="914400" rtl="0" eaLnBrk="1" latinLnBrk="0" hangingPunct="1">
                <a:spcBef>
                  <a:spcPts val="225"/>
                </a:spcBef>
                <a:buFont typeface="Wingdings" panose="05000000000000000000" pitchFamily="2" charset="2"/>
                <a:buChar char="§"/>
                <a:defRPr sz="1300" kern="1200">
                  <a:solidFill>
                    <a:srgbClr val="F399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sz="1100" b="1" dirty="0">
                  <a:solidFill>
                    <a:srgbClr val="0070C0"/>
                  </a:solidFill>
                  <a:latin typeface="Lucida Sans"/>
                </a:rPr>
                <a:t>CONSULTATION</a:t>
              </a:r>
              <a:endPara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39900"/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</p:grp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CBDFC495-A1DD-B39F-5F91-7180F795E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fr-FR"/>
              <a:t>DDP/DICOM/24-0015</a:t>
            </a:r>
            <a:endParaRPr lang="fr-FR" dirty="0"/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30772E95-8375-A8E8-5051-A4596819B73D}"/>
              </a:ext>
            </a:extLst>
          </p:cNvPr>
          <p:cNvSpPr txBox="1">
            <a:spLocks/>
          </p:cNvSpPr>
          <p:nvPr/>
        </p:nvSpPr>
        <p:spPr>
          <a:xfrm>
            <a:off x="1462676" y="4863556"/>
            <a:ext cx="1338512" cy="3636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500"/>
              <a:t>DDP/DICOM/24-0015</a:t>
            </a:r>
            <a:endParaRPr lang="fr-FR" dirty="0"/>
          </a:p>
        </p:txBody>
      </p:sp>
      <p:pic>
        <p:nvPicPr>
          <p:cNvPr id="29" name="Caméra 28">
            <a:extLst>
              <a:ext uri="{FF2B5EF4-FFF2-40B4-BE49-F238E27FC236}">
                <a16:creationId xmlns:a16="http://schemas.microsoft.com/office/drawing/2014/main" id="{F1E57729-7BF1-3A95-EF0F-A217BE04131E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1741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19B4B-4CEA-3385-8256-F3137428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Breakdown of volume and radioactivity levels</a:t>
            </a: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62233A-7900-E8F8-F2AD-5B57575B81DE}"/>
              </a:ext>
            </a:extLst>
          </p:cNvPr>
          <p:cNvSpPr txBox="1"/>
          <p:nvPr/>
        </p:nvSpPr>
        <p:spPr>
          <a:xfrm>
            <a:off x="6805196" y="1588899"/>
            <a:ext cx="2088232" cy="246221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97.5% of the waste concentrates less than 0.5% of the  radioactivity</a:t>
            </a:r>
            <a:endParaRPr lang="fr-FR" sz="1400" b="1" dirty="0">
              <a:solidFill>
                <a:srgbClr val="0070C0"/>
              </a:solidFill>
            </a:endParaRPr>
          </a:p>
          <a:p>
            <a:endParaRPr lang="fr-FR" sz="1400" b="1" baseline="30000" dirty="0">
              <a:solidFill>
                <a:srgbClr val="0070C0"/>
              </a:solidFill>
            </a:endParaRPr>
          </a:p>
          <a:p>
            <a:r>
              <a:rPr lang="fr-FR" sz="1400" b="1" baseline="30000" dirty="0">
                <a:solidFill>
                  <a:schemeClr val="accent4"/>
                </a:solidFill>
              </a:rPr>
              <a:t>VS</a:t>
            </a:r>
          </a:p>
          <a:p>
            <a:endParaRPr lang="fr-FR" sz="1400" b="1" baseline="30000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2.5% of the most radioactive waste concentrates more than 99.5% of the radioactivity</a:t>
            </a:r>
            <a:endParaRPr lang="fr-FR" sz="1400" b="1" baseline="30000" dirty="0">
              <a:solidFill>
                <a:srgbClr val="0070C0"/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F4D1A4F4-89D8-2801-41D6-F7CFCC0A23F4}"/>
              </a:ext>
            </a:extLst>
          </p:cNvPr>
          <p:cNvSpPr/>
          <p:nvPr/>
        </p:nvSpPr>
        <p:spPr>
          <a:xfrm>
            <a:off x="6228185" y="2499742"/>
            <a:ext cx="360040" cy="28803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694CF5-B6CD-58E7-8D81-3491F9B492FB}"/>
              </a:ext>
            </a:extLst>
          </p:cNvPr>
          <p:cNvGrpSpPr/>
          <p:nvPr/>
        </p:nvGrpSpPr>
        <p:grpSpPr>
          <a:xfrm>
            <a:off x="-8539" y="1015462"/>
            <a:ext cx="6020699" cy="3824322"/>
            <a:chOff x="-8539" y="1015462"/>
            <a:chExt cx="6020699" cy="382432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232EB7F-30C4-4CA6-C163-5401D32F8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95" b="10976"/>
            <a:stretch/>
          </p:blipFill>
          <p:spPr>
            <a:xfrm>
              <a:off x="0" y="1015462"/>
              <a:ext cx="6012160" cy="3824322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64850D6-0C92-B669-1A21-AB441C8909D4}"/>
                </a:ext>
              </a:extLst>
            </p:cNvPr>
            <p:cNvSpPr txBox="1"/>
            <p:nvPr/>
          </p:nvSpPr>
          <p:spPr>
            <a:xfrm>
              <a:off x="899592" y="1419622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16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B78BD38-DBE7-0B84-D374-5E8C49CBEA66}"/>
                </a:ext>
              </a:extLst>
            </p:cNvPr>
            <p:cNvSpPr txBox="1"/>
            <p:nvPr/>
          </p:nvSpPr>
          <p:spPr>
            <a:xfrm>
              <a:off x="-8539" y="3552307"/>
              <a:ext cx="15109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Radioactivity</a:t>
              </a:r>
              <a:r>
                <a:rPr lang="fr-FR" sz="1600" dirty="0"/>
                <a:t> </a:t>
              </a:r>
              <a:r>
                <a:rPr lang="fr-FR" sz="1600" dirty="0" err="1"/>
                <a:t>level</a:t>
              </a:r>
              <a:endParaRPr lang="fr-FR" sz="1600" dirty="0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91BF6A-01C0-6D0D-C53A-548B369F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5012" y="1105405"/>
              <a:ext cx="1889924" cy="42675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F5F868-8AED-F07A-D6C0-385980E45A79}"/>
                </a:ext>
              </a:extLst>
            </p:cNvPr>
            <p:cNvSpPr/>
            <p:nvPr/>
          </p:nvSpPr>
          <p:spPr>
            <a:xfrm>
              <a:off x="125012" y="1419622"/>
              <a:ext cx="95931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05EE67-7F43-B5F9-A2AB-76635EEF8B91}"/>
                </a:ext>
              </a:extLst>
            </p:cNvPr>
            <p:cNvSpPr/>
            <p:nvPr/>
          </p:nvSpPr>
          <p:spPr>
            <a:xfrm>
              <a:off x="110663" y="2967795"/>
              <a:ext cx="95931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Caméra 33">
            <a:extLst>
              <a:ext uri="{FF2B5EF4-FFF2-40B4-BE49-F238E27FC236}">
                <a16:creationId xmlns:a16="http://schemas.microsoft.com/office/drawing/2014/main" id="{788BDD3C-4DDC-57EB-6F71-0C1B2E111BEF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44883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0" y="904754"/>
            <a:ext cx="5040560" cy="1378964"/>
          </a:xfrm>
        </p:spPr>
        <p:txBody>
          <a:bodyPr>
            <a:noAutofit/>
          </a:bodyPr>
          <a:lstStyle/>
          <a:p>
            <a:r>
              <a:rPr lang="fr-FR" sz="2000" b="0" i="1">
                <a:solidFill>
                  <a:srgbClr val="1A4F9A"/>
                </a:solidFill>
              </a:rPr>
              <a:t>ere</a:t>
            </a:r>
            <a:endParaRPr lang="fr-FR" sz="2000" b="0" i="1" dirty="0">
              <a:solidFill>
                <a:srgbClr val="1A4F9A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96B4CF-4767-4A77-BC88-E59C21D512AA}"/>
              </a:ext>
            </a:extLst>
          </p:cNvPr>
          <p:cNvSpPr txBox="1"/>
          <p:nvPr/>
        </p:nvSpPr>
        <p:spPr>
          <a:xfrm>
            <a:off x="560983" y="-525284"/>
            <a:ext cx="534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cap="all" dirty="0" err="1">
                <a:solidFill>
                  <a:prstClr val="white"/>
                </a:solidFill>
                <a:ea typeface="+mj-ea"/>
                <a:cs typeface="+mj-cs"/>
              </a:rPr>
              <a:t>Thank</a:t>
            </a:r>
            <a:r>
              <a:rPr lang="fr-FR" sz="2000" b="1" cap="all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fr-FR" sz="2000" b="1" cap="all" dirty="0" err="1">
                <a:solidFill>
                  <a:prstClr val="white"/>
                </a:solidFill>
                <a:ea typeface="+mj-ea"/>
                <a:cs typeface="+mj-cs"/>
              </a:rPr>
              <a:t>you</a:t>
            </a:r>
            <a:r>
              <a:rPr lang="fr-FR" sz="2000" b="1" cap="all" dirty="0">
                <a:solidFill>
                  <a:prstClr val="white"/>
                </a:solidFill>
                <a:ea typeface="+mj-ea"/>
                <a:cs typeface="+mj-cs"/>
              </a:rPr>
              <a:t> for </a:t>
            </a:r>
            <a:r>
              <a:rPr lang="fr-FR" sz="2000" b="1" cap="all" dirty="0" err="1">
                <a:solidFill>
                  <a:prstClr val="white"/>
                </a:solidFill>
                <a:ea typeface="+mj-ea"/>
                <a:cs typeface="+mj-cs"/>
              </a:rPr>
              <a:t>your</a:t>
            </a:r>
            <a:r>
              <a:rPr lang="fr-FR" sz="2000" b="1" cap="all" dirty="0">
                <a:solidFill>
                  <a:prstClr val="white"/>
                </a:solidFill>
                <a:ea typeface="+mj-ea"/>
                <a:cs typeface="+mj-cs"/>
              </a:rPr>
              <a:t> attention</a:t>
            </a:r>
            <a:br>
              <a:rPr lang="fr-FR" sz="2000" b="1" cap="all" dirty="0">
                <a:solidFill>
                  <a:prstClr val="white"/>
                </a:solidFill>
                <a:ea typeface="+mj-ea"/>
                <a:cs typeface="+mj-cs"/>
              </a:rPr>
            </a:br>
            <a:endParaRPr lang="fr-FR" sz="16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00C1C5-3EB7-5D58-B200-F3A0B8D2E44B}"/>
              </a:ext>
            </a:extLst>
          </p:cNvPr>
          <p:cNvGrpSpPr/>
          <p:nvPr/>
        </p:nvGrpSpPr>
        <p:grpSpPr>
          <a:xfrm>
            <a:off x="899592" y="1672830"/>
            <a:ext cx="3087110" cy="300749"/>
            <a:chOff x="198669" y="1872536"/>
            <a:chExt cx="3087110" cy="300749"/>
          </a:xfrm>
        </p:grpSpPr>
        <p:pic>
          <p:nvPicPr>
            <p:cNvPr id="8" name="Picture 2" descr="C:\Users\pochot-t\Desktop\icone_atome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05BE7304-8729-4F0A-9C46-3E21B38DB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69" y="1872536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pochot-t\Desktop\icone_radioactif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BDAFBDB8-797B-40D8-B705-CCEF961AB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11" y="1873958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pochot-t\Desktop\icone_andra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CEA2A361-558F-4557-B6FC-0F0E39C6E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53" y="1875380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pochot-t\Desktop\icone_fut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C9B03995-C526-4F12-B060-84979D26F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395" y="1876802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pochot-t\Desktop\icone_big-bag.png">
              <a:hlinkClick r:id="" action="ppaction://noaction"/>
              <a:extLst>
                <a:ext uri="{FF2B5EF4-FFF2-40B4-BE49-F238E27FC236}">
                  <a16:creationId xmlns:a16="http://schemas.microsoft.com/office/drawing/2014/main" id="{D0A503D8-A7A9-4AC5-9522-F8E450483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637" y="1878224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C:\Users\pochot-t\Desktop\icone_PNO.png">
              <a:hlinkClick r:id="" action="ppaction://noaction"/>
              <a:extLst>
                <a:ext uri="{FF2B5EF4-FFF2-40B4-BE49-F238E27FC236}">
                  <a16:creationId xmlns:a16="http://schemas.microsoft.com/office/drawing/2014/main" id="{438BAB23-C3CA-47F0-A8CA-BC2639677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879" y="1879646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Users\pochot-t\Desktop\icone_dialogue.png">
              <a:hlinkClick r:id="" action="ppaction://noaction"/>
              <a:extLst>
                <a:ext uri="{FF2B5EF4-FFF2-40B4-BE49-F238E27FC236}">
                  <a16:creationId xmlns:a16="http://schemas.microsoft.com/office/drawing/2014/main" id="{2448D824-4D84-4567-932B-7F2147D68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363" y="1878687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C:\Users\pochot-t\Desktop\icone_monde.png">
              <a:hlinkClick r:id="" action="ppaction://noaction"/>
              <a:extLst>
                <a:ext uri="{FF2B5EF4-FFF2-40B4-BE49-F238E27FC236}">
                  <a16:creationId xmlns:a16="http://schemas.microsoft.com/office/drawing/2014/main" id="{078148B4-C841-4297-80FC-448F2A189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603" y="1880109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C:\Users\pochot-t\Desktop\icone_FAVL.png">
              <a:hlinkClick r:id="" action="ppaction://noaction"/>
              <a:extLst>
                <a:ext uri="{FF2B5EF4-FFF2-40B4-BE49-F238E27FC236}">
                  <a16:creationId xmlns:a16="http://schemas.microsoft.com/office/drawing/2014/main" id="{49E525B2-B3F6-446E-B7A3-D250FBD0E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121" y="1879153"/>
              <a:ext cx="293176" cy="29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EA6DBE4-F3B3-4FCA-AEAF-0581756CECC1}"/>
              </a:ext>
            </a:extLst>
          </p:cNvPr>
          <p:cNvSpPr txBox="1"/>
          <p:nvPr/>
        </p:nvSpPr>
        <p:spPr>
          <a:xfrm>
            <a:off x="1979712" y="2394970"/>
            <a:ext cx="304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None/>
              <a:tabLst/>
              <a:defRPr/>
            </a:pPr>
            <a:r>
              <a:rPr kumimoji="0" lang="fr-FR" sz="1600" b="0" u="sng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rPr>
              <a:t>Contact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rPr>
              <a:t> : </a:t>
            </a:r>
            <a:r>
              <a:rPr lang="fr-FR" sz="1600" b="1" dirty="0">
                <a:solidFill>
                  <a:srgbClr val="003B8E"/>
                </a:solidFill>
                <a:latin typeface="Lucida Sans" pitchFamily="34" charset="0"/>
                <a:cs typeface="Arial" charset="0"/>
              </a:rPr>
              <a:t>Fabien HUBERT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Arial" charset="0"/>
              </a:rPr>
              <a:t>Fabien.hubert@andra.fr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14AC95-EBFB-4147-8D26-C72BECD8E1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52" y="589289"/>
            <a:ext cx="2973989" cy="39649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37D684-614E-6AB1-7085-4441FAB9B2D5}"/>
              </a:ext>
            </a:extLst>
          </p:cNvPr>
          <p:cNvSpPr txBox="1"/>
          <p:nvPr/>
        </p:nvSpPr>
        <p:spPr>
          <a:xfrm>
            <a:off x="41698" y="1088790"/>
            <a:ext cx="54184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1" dirty="0" err="1">
                <a:solidFill>
                  <a:schemeClr val="bg1"/>
                </a:solidFill>
                <a:latin typeface="+mj-lt"/>
              </a:rPr>
              <a:t>Thank</a:t>
            </a:r>
            <a:r>
              <a:rPr lang="fr-FR" sz="25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500" b="1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fr-FR" sz="2500" b="1" dirty="0">
                <a:solidFill>
                  <a:schemeClr val="bg1"/>
                </a:solidFill>
                <a:latin typeface="+mj-lt"/>
              </a:rPr>
              <a:t> for </a:t>
            </a:r>
            <a:r>
              <a:rPr lang="fr-FR" sz="2500" b="1" dirty="0" err="1">
                <a:solidFill>
                  <a:schemeClr val="bg1"/>
                </a:solidFill>
                <a:latin typeface="+mj-lt"/>
              </a:rPr>
              <a:t>your</a:t>
            </a:r>
            <a:r>
              <a:rPr lang="fr-FR" sz="2500" b="1" dirty="0">
                <a:solidFill>
                  <a:schemeClr val="bg1"/>
                </a:solidFill>
                <a:latin typeface="+mj-lt"/>
              </a:rPr>
              <a:t> attention</a:t>
            </a:r>
          </a:p>
        </p:txBody>
      </p:sp>
      <p:pic>
        <p:nvPicPr>
          <p:cNvPr id="32" name="Caméra 31">
            <a:extLst>
              <a:ext uri="{FF2B5EF4-FFF2-40B4-BE49-F238E27FC236}">
                <a16:creationId xmlns:a16="http://schemas.microsoft.com/office/drawing/2014/main" id="{1D518251-BBBD-9DC5-2224-F78572E6274E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5883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90868-EBAF-2C0F-2519-FE6705A0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82563"/>
            <a:r>
              <a:rPr lang="fr-FR" sz="2000" dirty="0" err="1"/>
              <a:t>Disposal</a:t>
            </a:r>
            <a:r>
              <a:rPr lang="fr-FR" sz="2000" dirty="0"/>
              <a:t> solutions and </a:t>
            </a:r>
            <a:r>
              <a:rPr lang="fr-FR" sz="2000" dirty="0" err="1"/>
              <a:t>Projects</a:t>
            </a:r>
            <a:r>
              <a:rPr lang="fr-FR" sz="2000" dirty="0"/>
              <a:t> </a:t>
            </a:r>
            <a:r>
              <a:rPr lang="fr-FR" sz="2000" dirty="0" err="1"/>
              <a:t>status</a:t>
            </a:r>
            <a:r>
              <a:rPr lang="fr-FR" sz="2000" dirty="0"/>
              <a:t> in France</a:t>
            </a:r>
            <a:endParaRPr lang="en-GB" sz="1900" dirty="0"/>
          </a:p>
        </p:txBody>
      </p: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3DC4956D-A5E1-F336-FD9F-0CD5728670C7}"/>
              </a:ext>
            </a:extLst>
          </p:cNvPr>
          <p:cNvGrpSpPr/>
          <p:nvPr/>
        </p:nvGrpSpPr>
        <p:grpSpPr>
          <a:xfrm>
            <a:off x="753711" y="1347614"/>
            <a:ext cx="2285639" cy="3600400"/>
            <a:chOff x="321912" y="1417551"/>
            <a:chExt cx="2285639" cy="3600400"/>
          </a:xfrm>
        </p:grpSpPr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0EFCDAB9-BFD5-6102-7907-1A7A0C3EE9C1}"/>
                </a:ext>
              </a:extLst>
            </p:cNvPr>
            <p:cNvSpPr txBox="1"/>
            <p:nvPr/>
          </p:nvSpPr>
          <p:spPr>
            <a:xfrm>
              <a:off x="321912" y="152991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2"/>
                  </a:solidFill>
                </a:rPr>
                <a:t>Volume %</a:t>
              </a: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59EDC1B8-46B0-8F1C-733A-7BB145478DA0}"/>
                </a:ext>
              </a:extLst>
            </p:cNvPr>
            <p:cNvSpPr txBox="1"/>
            <p:nvPr/>
          </p:nvSpPr>
          <p:spPr>
            <a:xfrm>
              <a:off x="1488764" y="1417551"/>
              <a:ext cx="11187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2"/>
                  </a:solidFill>
                </a:rPr>
                <a:t>Radioactivity level %</a:t>
              </a:r>
            </a:p>
          </p:txBody>
        </p: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B085217F-F2F8-688D-1AB9-6E26DEBCFA46}"/>
                </a:ext>
              </a:extLst>
            </p:cNvPr>
            <p:cNvGrpSpPr/>
            <p:nvPr/>
          </p:nvGrpSpPr>
          <p:grpSpPr>
            <a:xfrm>
              <a:off x="437574" y="1849599"/>
              <a:ext cx="1964356" cy="487722"/>
              <a:chOff x="437574" y="1740744"/>
              <a:chExt cx="1964356" cy="487722"/>
            </a:xfrm>
          </p:grpSpPr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66142365-3C87-47BE-2938-1408EBE349B7}"/>
                  </a:ext>
                </a:extLst>
              </p:cNvPr>
              <p:cNvSpPr txBox="1"/>
              <p:nvPr/>
            </p:nvSpPr>
            <p:spPr>
              <a:xfrm>
                <a:off x="437574" y="1853800"/>
                <a:ext cx="5998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7BBCE1"/>
                    </a:solidFill>
                  </a:rPr>
                  <a:t>35.9%</a:t>
                </a:r>
              </a:p>
            </p:txBody>
          </p:sp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F462980C-8749-DC57-9FD7-406551F16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1168" y="1740744"/>
                <a:ext cx="475529" cy="487722"/>
              </a:xfrm>
              <a:prstGeom prst="rect">
                <a:avLst/>
              </a:prstGeom>
            </p:spPr>
          </p:pic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54FF66E1-319F-8CE5-C67E-E10EFAFCF15F}"/>
                  </a:ext>
                </a:extLst>
              </p:cNvPr>
              <p:cNvSpPr txBox="1"/>
              <p:nvPr/>
            </p:nvSpPr>
            <p:spPr>
              <a:xfrm>
                <a:off x="1532781" y="1848786"/>
                <a:ext cx="86914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7BBCE1"/>
                    </a:solidFill>
                  </a:rPr>
                  <a:t>0.00004%</a:t>
                </a:r>
              </a:p>
            </p:txBody>
          </p:sp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69AFDF7E-AF29-0630-5FEB-73382116C05D}"/>
                </a:ext>
              </a:extLst>
            </p:cNvPr>
            <p:cNvGrpSpPr/>
            <p:nvPr/>
          </p:nvGrpSpPr>
          <p:grpSpPr>
            <a:xfrm>
              <a:off x="437574" y="2441997"/>
              <a:ext cx="1695051" cy="487722"/>
              <a:chOff x="437574" y="2369427"/>
              <a:chExt cx="1695051" cy="487722"/>
            </a:xfrm>
          </p:grpSpPr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7B2163DC-B2CB-4DBC-BBCE-F4076A9E9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119" y="2369427"/>
                <a:ext cx="481626" cy="487722"/>
              </a:xfrm>
              <a:prstGeom prst="rect">
                <a:avLst/>
              </a:prstGeom>
            </p:spPr>
          </p:pic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51850DE1-2163-42A9-F2CA-D5084FB6CCB0}"/>
                  </a:ext>
                </a:extLst>
              </p:cNvPr>
              <p:cNvSpPr txBox="1"/>
              <p:nvPr/>
            </p:nvSpPr>
            <p:spPr>
              <a:xfrm>
                <a:off x="437574" y="2482483"/>
                <a:ext cx="5998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003B8E"/>
                    </a:solidFill>
                  </a:rPr>
                  <a:t>55.7%</a:t>
                </a:r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A21C8BB1-C775-06F8-EC2E-593E288567AE}"/>
                  </a:ext>
                </a:extLst>
              </p:cNvPr>
              <p:cNvSpPr txBox="1"/>
              <p:nvPr/>
            </p:nvSpPr>
            <p:spPr>
              <a:xfrm>
                <a:off x="1532781" y="2482483"/>
                <a:ext cx="5998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003B8E"/>
                    </a:solidFill>
                  </a:rPr>
                  <a:t>0.12%</a:t>
                </a:r>
              </a:p>
            </p:txBody>
          </p:sp>
        </p:grp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246051C0-4166-39DF-AAFA-9D76D6CBAF12}"/>
                </a:ext>
              </a:extLst>
            </p:cNvPr>
            <p:cNvGrpSpPr/>
            <p:nvPr/>
          </p:nvGrpSpPr>
          <p:grpSpPr>
            <a:xfrm>
              <a:off x="527342" y="3433775"/>
              <a:ext cx="1605283" cy="493819"/>
              <a:chOff x="527342" y="3390233"/>
              <a:chExt cx="1605283" cy="493819"/>
            </a:xfrm>
          </p:grpSpPr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821A044C-B72A-9BB4-CBDA-D56D9E941D76}"/>
                  </a:ext>
                </a:extLst>
              </p:cNvPr>
              <p:cNvSpPr txBox="1"/>
              <p:nvPr/>
            </p:nvSpPr>
            <p:spPr>
              <a:xfrm>
                <a:off x="527342" y="3506337"/>
                <a:ext cx="5100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F39900"/>
                    </a:solidFill>
                  </a:rPr>
                  <a:t>5.9%</a:t>
                </a:r>
              </a:p>
            </p:txBody>
          </p:sp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70641240-D23A-D592-F5B0-731729029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1168" y="3390233"/>
                <a:ext cx="475529" cy="493819"/>
              </a:xfrm>
              <a:prstGeom prst="rect">
                <a:avLst/>
              </a:prstGeom>
            </p:spPr>
          </p:pic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CC4D68B1-C561-0F3D-1CD0-BC8C73088FD9}"/>
                  </a:ext>
                </a:extLst>
              </p:cNvPr>
              <p:cNvSpPr txBox="1"/>
              <p:nvPr/>
            </p:nvSpPr>
            <p:spPr>
              <a:xfrm>
                <a:off x="1532781" y="3506337"/>
                <a:ext cx="5998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F39900"/>
                    </a:solidFill>
                  </a:rPr>
                  <a:t>0.01%</a:t>
                </a:r>
              </a:p>
            </p:txBody>
          </p:sp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72579B3E-99E1-C6E5-6671-3ABBD163FED2}"/>
                </a:ext>
              </a:extLst>
            </p:cNvPr>
            <p:cNvGrpSpPr/>
            <p:nvPr/>
          </p:nvGrpSpPr>
          <p:grpSpPr>
            <a:xfrm>
              <a:off x="527342" y="4043396"/>
              <a:ext cx="1605283" cy="487722"/>
              <a:chOff x="527342" y="4021625"/>
              <a:chExt cx="1605283" cy="487722"/>
            </a:xfrm>
          </p:grpSpPr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83AA8858-A15D-6503-DA8F-AA8ACE49F06C}"/>
                  </a:ext>
                </a:extLst>
              </p:cNvPr>
              <p:cNvSpPr txBox="1"/>
              <p:nvPr/>
            </p:nvSpPr>
            <p:spPr>
              <a:xfrm>
                <a:off x="527342" y="4134681"/>
                <a:ext cx="5100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557337"/>
                    </a:solidFill>
                  </a:rPr>
                  <a:t>2.3%</a:t>
                </a:r>
              </a:p>
            </p:txBody>
          </p:sp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224D1E75-1BDA-CEF2-C7D2-F9F5C7FAF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1168" y="4021625"/>
                <a:ext cx="475529" cy="487722"/>
              </a:xfrm>
              <a:prstGeom prst="rect">
                <a:avLst/>
              </a:prstGeom>
            </p:spPr>
          </p:pic>
          <p:sp>
            <p:nvSpPr>
              <p:cNvPr id="126" name="ZoneTexte 125">
                <a:extLst>
                  <a:ext uri="{FF2B5EF4-FFF2-40B4-BE49-F238E27FC236}">
                    <a16:creationId xmlns:a16="http://schemas.microsoft.com/office/drawing/2014/main" id="{8C1DD31F-F244-A625-89ED-E7779C9CD04B}"/>
                  </a:ext>
                </a:extLst>
              </p:cNvPr>
              <p:cNvSpPr txBox="1"/>
              <p:nvPr/>
            </p:nvSpPr>
            <p:spPr>
              <a:xfrm>
                <a:off x="1532781" y="4134681"/>
                <a:ext cx="5998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557337"/>
                    </a:solidFill>
                  </a:rPr>
                  <a:t>2.67%</a:t>
                </a:r>
              </a:p>
            </p:txBody>
          </p:sp>
        </p:grp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0D81BEE8-0F24-9FE3-2D3D-039ED3F8C9B7}"/>
                </a:ext>
              </a:extLst>
            </p:cNvPr>
            <p:cNvGrpSpPr/>
            <p:nvPr/>
          </p:nvGrpSpPr>
          <p:grpSpPr>
            <a:xfrm>
              <a:off x="527342" y="4530229"/>
              <a:ext cx="1605283" cy="487722"/>
              <a:chOff x="527342" y="4530229"/>
              <a:chExt cx="1605283" cy="487722"/>
            </a:xfrm>
          </p:grpSpPr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0C6B372B-E703-760D-2045-C43BE114D6BE}"/>
                  </a:ext>
                </a:extLst>
              </p:cNvPr>
              <p:cNvSpPr txBox="1"/>
              <p:nvPr/>
            </p:nvSpPr>
            <p:spPr>
              <a:xfrm>
                <a:off x="527342" y="4643285"/>
                <a:ext cx="5100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004420"/>
                    </a:solidFill>
                  </a:rPr>
                  <a:t>0.2%</a:t>
                </a:r>
              </a:p>
            </p:txBody>
          </p:sp>
          <p:pic>
            <p:nvPicPr>
              <p:cNvPr id="69" name="Image 68">
                <a:extLst>
                  <a:ext uri="{FF2B5EF4-FFF2-40B4-BE49-F238E27FC236}">
                    <a16:creationId xmlns:a16="http://schemas.microsoft.com/office/drawing/2014/main" id="{FAB1913C-BC09-C2AA-4DA7-4B0B32D7D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8119" y="4530229"/>
                <a:ext cx="481626" cy="487722"/>
              </a:xfrm>
              <a:prstGeom prst="rect">
                <a:avLst/>
              </a:prstGeom>
            </p:spPr>
          </p:pic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CB9BCF58-D840-B23A-BDE7-9108B4EFA9B7}"/>
                  </a:ext>
                </a:extLst>
              </p:cNvPr>
              <p:cNvSpPr txBox="1"/>
              <p:nvPr/>
            </p:nvSpPr>
            <p:spPr>
              <a:xfrm>
                <a:off x="1532781" y="4643285"/>
                <a:ext cx="5998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rgbClr val="004420"/>
                    </a:solidFill>
                  </a:rPr>
                  <a:t>97.2%</a:t>
                </a:r>
              </a:p>
            </p:txBody>
          </p:sp>
        </p:grpSp>
      </p:grpSp>
      <p:sp>
        <p:nvSpPr>
          <p:cNvPr id="137" name="ZoneTexte 136">
            <a:extLst>
              <a:ext uri="{FF2B5EF4-FFF2-40B4-BE49-F238E27FC236}">
                <a16:creationId xmlns:a16="http://schemas.microsoft.com/office/drawing/2014/main" id="{A6A4A414-DAD3-11AC-41D6-AF6AA8CF1547}"/>
              </a:ext>
            </a:extLst>
          </p:cNvPr>
          <p:cNvSpPr txBox="1"/>
          <p:nvPr/>
        </p:nvSpPr>
        <p:spPr>
          <a:xfrm>
            <a:off x="144000" y="1049389"/>
            <a:ext cx="8964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91.6% of radioactive waste has a disposal solution</a:t>
            </a:r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7A6015DB-9E74-01F9-F0EA-B6B1CBFD9747}"/>
              </a:ext>
            </a:extLst>
          </p:cNvPr>
          <p:cNvSpPr/>
          <p:nvPr/>
        </p:nvSpPr>
        <p:spPr>
          <a:xfrm>
            <a:off x="2531996" y="4086514"/>
            <a:ext cx="599844" cy="717483"/>
          </a:xfrm>
          <a:prstGeom prst="rightBrace">
            <a:avLst>
              <a:gd name="adj1" fmla="val 8333"/>
              <a:gd name="adj2" fmla="val 50916"/>
            </a:avLst>
          </a:prstGeom>
          <a:ln w="19050">
            <a:solidFill>
              <a:srgbClr val="3389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5234F9-C4D1-24D8-761F-FDE8121D0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876" y="1375000"/>
            <a:ext cx="5477775" cy="3463293"/>
          </a:xfrm>
          <a:prstGeom prst="rect">
            <a:avLst/>
          </a:prstGeom>
        </p:spPr>
      </p:pic>
      <p:pic>
        <p:nvPicPr>
          <p:cNvPr id="15" name="Caméra 14">
            <a:extLst>
              <a:ext uri="{FF2B5EF4-FFF2-40B4-BE49-F238E27FC236}">
                <a16:creationId xmlns:a16="http://schemas.microsoft.com/office/drawing/2014/main" id="{FB679397-D410-C42C-2426-4C7A02CDFBB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3309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French National Radioactive Waste Management Agency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3968" y="1103213"/>
            <a:ext cx="3862797" cy="377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/>
            <a:r>
              <a:rPr lang="en-GB" sz="2000" b="1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1</a:t>
            </a:r>
            <a:r>
              <a:rPr lang="en-GB" sz="1200" b="1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French industrial and commercial public undertaking</a:t>
            </a:r>
            <a:r>
              <a:rPr lang="en-GB" sz="1050" b="1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lang="en-GB" sz="1050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(EPIC)</a:t>
            </a:r>
          </a:p>
          <a:p>
            <a:pPr marL="171450" indent="-171450" defTabSz="685800">
              <a:buFont typeface="Wingdings" panose="05000000000000000000" pitchFamily="2" charset="2"/>
              <a:buChar char="Ø"/>
            </a:pPr>
            <a:r>
              <a:rPr lang="en-US" sz="1000" dirty="0">
                <a:solidFill>
                  <a:srgbClr val="003B8E"/>
                </a:solidFill>
                <a:latin typeface="Lucida Sans" panose="020B0602030504020204" pitchFamily="34" charset="0"/>
              </a:rPr>
              <a:t>Independent from radioactive waste producers since 1991</a:t>
            </a:r>
          </a:p>
          <a:p>
            <a:pPr marL="171450" indent="-171450" defTabSz="685800">
              <a:buFont typeface="Wingdings" panose="05000000000000000000" pitchFamily="2" charset="2"/>
              <a:buChar char="Ø"/>
            </a:pPr>
            <a:r>
              <a:rPr lang="en-US" sz="1000" dirty="0">
                <a:solidFill>
                  <a:srgbClr val="003B8E"/>
                </a:solidFill>
                <a:latin typeface="Lucida Sans" panose="020B0602030504020204" pitchFamily="34" charset="0"/>
              </a:rPr>
              <a:t>Legitimacy to contribute to French plans and policies</a:t>
            </a:r>
            <a:endParaRPr lang="en-GB" sz="1000" dirty="0">
              <a:solidFill>
                <a:srgbClr val="003B8E"/>
              </a:solidFill>
              <a:latin typeface="Lucida Sans" panose="020B0602030504020204" pitchFamily="34" charset="0"/>
            </a:endParaRPr>
          </a:p>
          <a:p>
            <a:pPr algn="just" defTabSz="685800" hangingPunct="1"/>
            <a:endParaRPr lang="fr-FR" sz="1050" kern="1200" dirty="0">
              <a:solidFill>
                <a:srgbClr val="367AB8"/>
              </a:solidFill>
              <a:latin typeface="Lucida Sans" panose="020B0602030504020204" pitchFamily="34" charset="0"/>
              <a:ea typeface="+mn-ea"/>
              <a:cs typeface="+mn-cs"/>
            </a:endParaRPr>
          </a:p>
          <a:p>
            <a:pPr defTabSz="685800" hangingPunct="1"/>
            <a:r>
              <a:rPr lang="en-GB" sz="1600" b="1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3</a:t>
            </a:r>
            <a:r>
              <a:rPr lang="en-GB" sz="1050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disciplines: </a:t>
            </a:r>
          </a:p>
          <a:p>
            <a:pPr marL="171450" indent="-171450" defTabSz="685800" hangingPunct="1">
              <a:buFont typeface="Wingdings" panose="05000000000000000000" pitchFamily="2" charset="2"/>
              <a:buChar char="Ø"/>
            </a:pPr>
            <a:r>
              <a:rPr lang="en-GB" sz="1000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R&amp;D, </a:t>
            </a:r>
            <a:r>
              <a:rPr lang="en-GB" sz="1000" dirty="0">
                <a:solidFill>
                  <a:srgbClr val="003B8E"/>
                </a:solidFill>
                <a:latin typeface="Lucida Sans" panose="020B0602030504020204" pitchFamily="34" charset="0"/>
              </a:rPr>
              <a:t>Design and Construction of Long-Term solutions</a:t>
            </a:r>
          </a:p>
          <a:p>
            <a:pPr marL="171450" indent="-171450" defTabSz="685800" hangingPunct="1">
              <a:buFont typeface="Wingdings" panose="05000000000000000000" pitchFamily="2" charset="2"/>
              <a:buChar char="Ø"/>
            </a:pPr>
            <a:r>
              <a:rPr lang="en-GB" sz="1000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Operation and Surveillance of RAW disposals</a:t>
            </a:r>
          </a:p>
          <a:p>
            <a:pPr marL="171450" indent="-171450" defTabSz="685800" hangingPunct="1">
              <a:buFont typeface="Wingdings" panose="05000000000000000000" pitchFamily="2" charset="2"/>
              <a:buChar char="Ø"/>
            </a:pPr>
            <a:r>
              <a:rPr lang="en-GB" sz="1000" dirty="0">
                <a:solidFill>
                  <a:srgbClr val="003B8E"/>
                </a:solidFill>
                <a:latin typeface="Lucida Sans" panose="020B0602030504020204" pitchFamily="34" charset="0"/>
              </a:rPr>
              <a:t>National/international Outreach, dialogue and Public engagement</a:t>
            </a:r>
            <a:endParaRPr lang="en-GB" sz="1000" kern="1200" dirty="0">
              <a:solidFill>
                <a:srgbClr val="003B8E"/>
              </a:solidFill>
              <a:latin typeface="Lucida Sans" panose="020B0602030504020204" pitchFamily="34" charset="0"/>
              <a:ea typeface="+mn-ea"/>
              <a:cs typeface="+mn-cs"/>
            </a:endParaRPr>
          </a:p>
          <a:p>
            <a:pPr defTabSz="685800" hangingPunct="1"/>
            <a:r>
              <a:rPr lang="en-GB" sz="1050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         </a:t>
            </a:r>
            <a:endParaRPr lang="fr-FR" sz="1050" kern="1200" dirty="0">
              <a:solidFill>
                <a:srgbClr val="367AB8"/>
              </a:solidFill>
              <a:latin typeface="Lucida Sans" panose="020B0602030504020204" pitchFamily="34" charset="0"/>
              <a:ea typeface="+mn-ea"/>
              <a:cs typeface="+mn-cs"/>
            </a:endParaRPr>
          </a:p>
          <a:p>
            <a:pPr defTabSz="685800" hangingPunct="1"/>
            <a:r>
              <a:rPr lang="en-GB" sz="1600" b="1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724</a:t>
            </a:r>
            <a:r>
              <a:rPr lang="en-GB" sz="1050" kern="1200" dirty="0">
                <a:solidFill>
                  <a:srgbClr val="367AB8"/>
                </a:solidFill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employees</a:t>
            </a:r>
          </a:p>
          <a:p>
            <a:pPr defTabSz="685800" hangingPunct="1"/>
            <a:endParaRPr lang="en-GB" sz="1600" b="1" kern="1200" dirty="0">
              <a:solidFill>
                <a:srgbClr val="FFC000"/>
              </a:solidFill>
              <a:latin typeface="Lucida Sans" panose="020B0602030504020204" pitchFamily="34" charset="0"/>
              <a:ea typeface="+mn-ea"/>
              <a:cs typeface="+mn-cs"/>
            </a:endParaRPr>
          </a:p>
          <a:p>
            <a:pPr defTabSz="685800" hangingPunct="1"/>
            <a:r>
              <a:rPr lang="en-GB" sz="1600" b="1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298</a:t>
            </a:r>
            <a:r>
              <a:rPr lang="en-GB" sz="1050" kern="1200" dirty="0">
                <a:solidFill>
                  <a:srgbClr val="367AB8"/>
                </a:solidFill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M€ for the 2021 budget</a:t>
            </a:r>
          </a:p>
          <a:p>
            <a:pPr algn="just" defTabSz="685800" hangingPunct="1"/>
            <a:endParaRPr lang="fr-FR" sz="1050" kern="1200" dirty="0">
              <a:solidFill>
                <a:srgbClr val="FFC000"/>
              </a:solidFill>
              <a:latin typeface="Lucida Sans" panose="020B0602030504020204" pitchFamily="34" charset="0"/>
              <a:ea typeface="+mn-ea"/>
              <a:cs typeface="+mn-cs"/>
            </a:endParaRPr>
          </a:p>
          <a:p>
            <a:pPr algn="just" defTabSz="685800" hangingPunct="1"/>
            <a:r>
              <a:rPr lang="en-GB" sz="1400" b="1" dirty="0">
                <a:solidFill>
                  <a:srgbClr val="FFC000"/>
                </a:solidFill>
                <a:latin typeface="Lucida Sans" panose="020B0602030504020204" pitchFamily="34" charset="0"/>
              </a:rPr>
              <a:t>To m</a:t>
            </a:r>
            <a:r>
              <a:rPr lang="en-GB" sz="1400" b="1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anage </a:t>
            </a:r>
            <a:r>
              <a:rPr lang="en-GB" sz="1400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radioactive waste produced by past and present generations and </a:t>
            </a:r>
            <a:r>
              <a:rPr lang="en-GB" sz="1400" kern="1200" dirty="0">
                <a:solidFill>
                  <a:srgbClr val="FFC000"/>
                </a:solidFill>
                <a:latin typeface="Lucida Sans" panose="020B0602030504020204" pitchFamily="34" charset="0"/>
                <a:ea typeface="+mn-ea"/>
                <a:cs typeface="+mn-cs"/>
              </a:rPr>
              <a:t>make it safe </a:t>
            </a:r>
            <a:r>
              <a:rPr lang="en-GB" sz="1400" kern="1200" dirty="0">
                <a:solidFill>
                  <a:srgbClr val="003B8E"/>
                </a:solidFill>
                <a:latin typeface="Lucida Sans" panose="020B0602030504020204" pitchFamily="34" charset="0"/>
                <a:ea typeface="+mn-ea"/>
                <a:cs typeface="+mn-cs"/>
              </a:rPr>
              <a:t>for future generations</a:t>
            </a:r>
            <a:r>
              <a:rPr lang="en-GB" sz="1400" kern="1200" dirty="0">
                <a:solidFill>
                  <a:srgbClr val="367AB8"/>
                </a:solidFill>
                <a:latin typeface="Lucida Sans" panose="020B0602030504020204" pitchFamily="34" charset="0"/>
                <a:ea typeface="+mn-ea"/>
                <a:cs typeface="+mn-cs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1BAA492-F6D1-2B72-CF32-692FC92584A8}"/>
                  </a:ext>
                </a:extLst>
              </p14:cNvPr>
              <p14:cNvContentPartPr/>
              <p14:nvPr/>
            </p14:nvContentPartPr>
            <p14:xfrm>
              <a:off x="1874045" y="2259785"/>
              <a:ext cx="336960" cy="264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1BAA492-F6D1-2B72-CF32-692FC92584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0045" y="2152515"/>
                <a:ext cx="444600" cy="2406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C0C958F1-A9B9-C3B5-7B7C-EC7F14664389}"/>
                  </a:ext>
                </a:extLst>
              </p14:cNvPr>
              <p14:cNvContentPartPr/>
              <p14:nvPr/>
            </p14:nvContentPartPr>
            <p14:xfrm>
              <a:off x="2067905" y="2257085"/>
              <a:ext cx="159300" cy="27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C0C958F1-A9B9-C3B5-7B7C-EC7F146643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3966" y="2155835"/>
                <a:ext cx="266819" cy="20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B20066B-002E-8DAC-5A09-385969172941}"/>
                  </a:ext>
                </a:extLst>
              </p14:cNvPr>
              <p14:cNvContentPartPr/>
              <p14:nvPr/>
            </p14:nvContentPartPr>
            <p14:xfrm>
              <a:off x="2331425" y="2416385"/>
              <a:ext cx="270" cy="27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B20066B-002E-8DAC-5A09-38596917294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63925" y="2281385"/>
                <a:ext cx="135000" cy="270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ak koppling 16">
            <a:extLst>
              <a:ext uri="{FF2B5EF4-FFF2-40B4-BE49-F238E27FC236}">
                <a16:creationId xmlns:a16="http://schemas.microsoft.com/office/drawing/2014/main" id="{C2A62BF9-3460-476D-B5DC-20E3FA217B6A}"/>
              </a:ext>
            </a:extLst>
          </p:cNvPr>
          <p:cNvSpPr/>
          <p:nvPr/>
        </p:nvSpPr>
        <p:spPr>
          <a:xfrm rot="10800000" flipV="1">
            <a:off x="1793070" y="2257084"/>
            <a:ext cx="900381" cy="15506"/>
          </a:xfrm>
          <a:prstGeom prst="line">
            <a:avLst/>
          </a:prstGeom>
          <a:solidFill>
            <a:srgbClr val="FFFFFF">
              <a:alpha val="5000"/>
            </a:srgbClr>
          </a:solidFill>
          <a:ln w="1800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pPr defTabSz="685800" hangingPunct="1"/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64F7D6-89F1-7721-3FA0-E330A86DEE99}"/>
              </a:ext>
            </a:extLst>
          </p:cNvPr>
          <p:cNvGrpSpPr/>
          <p:nvPr/>
        </p:nvGrpSpPr>
        <p:grpSpPr>
          <a:xfrm>
            <a:off x="107504" y="1259132"/>
            <a:ext cx="4247359" cy="3256834"/>
            <a:chOff x="1331640" y="1262622"/>
            <a:chExt cx="4593604" cy="338437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1262622"/>
              <a:ext cx="4570148" cy="33843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BEEA75A-8D63-311E-B8A0-66773EF112CD}"/>
                </a:ext>
              </a:extLst>
            </p:cNvPr>
            <p:cNvSpPr txBox="1"/>
            <p:nvPr/>
          </p:nvSpPr>
          <p:spPr>
            <a:xfrm>
              <a:off x="3523967" y="1348816"/>
              <a:ext cx="1224135" cy="5078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hangingPunct="1"/>
              <a:endParaRPr lang="en-GB" sz="675" kern="1200" dirty="0">
                <a:solidFill>
                  <a:srgbClr val="001E80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defTabSz="685800" hangingPunct="1"/>
              <a:b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Since 1992, Aube Disposal Facility </a:t>
              </a:r>
              <a:r>
                <a:rPr lang="en-GB" sz="675" b="1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(CSA)</a:t>
              </a:r>
              <a: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: mainly for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B3E43F5-17CF-4641-550A-86A83470E5DB}"/>
                </a:ext>
              </a:extLst>
            </p:cNvPr>
            <p:cNvSpPr txBox="1"/>
            <p:nvPr/>
          </p:nvSpPr>
          <p:spPr>
            <a:xfrm>
              <a:off x="3693540" y="1800702"/>
              <a:ext cx="1054562" cy="3000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hangingPunct="1"/>
              <a:r>
                <a:rPr lang="en-GB" sz="1350" b="1" kern="1200" dirty="0" err="1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LILW</a:t>
              </a:r>
              <a:r>
                <a:rPr lang="en-GB" sz="1350" b="1" kern="1200" dirty="0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-SL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F73606A-25CE-D71D-7269-5DD40BE6F591}"/>
                </a:ext>
              </a:extLst>
            </p:cNvPr>
            <p:cNvSpPr txBox="1"/>
            <p:nvPr/>
          </p:nvSpPr>
          <p:spPr>
            <a:xfrm>
              <a:off x="1771564" y="1725220"/>
              <a:ext cx="1196831" cy="6117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hangingPunct="1"/>
              <a:r>
                <a:rPr lang="en-GB" sz="675" kern="120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From 1969 to 1994, the Manche Disposal Facility </a:t>
              </a:r>
              <a:r>
                <a:rPr lang="en-GB" sz="675" b="1" kern="120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(CSM) </a:t>
              </a:r>
              <a:r>
                <a:rPr lang="en-GB" sz="675" kern="120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(now in the closure phase) </a:t>
              </a:r>
            </a:p>
            <a:p>
              <a:pPr defTabSz="685800" hangingPunct="1"/>
              <a:endParaRPr lang="en-GB" sz="675" kern="1200">
                <a:solidFill>
                  <a:srgbClr val="001E8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0D90903-8312-4C38-D0EC-0576DC9CA898}"/>
                </a:ext>
              </a:extLst>
            </p:cNvPr>
            <p:cNvSpPr txBox="1"/>
            <p:nvPr/>
          </p:nvSpPr>
          <p:spPr>
            <a:xfrm>
              <a:off x="1420552" y="3053728"/>
              <a:ext cx="1034387" cy="3000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hangingPunct="1"/>
              <a:r>
                <a:rPr lang="en-GB" sz="675" kern="120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Andra</a:t>
              </a:r>
              <a:r>
                <a:rPr lang="en-GB" sz="675" b="1" kern="120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 headquarters </a:t>
              </a:r>
              <a:r>
                <a:rPr lang="en-GB" sz="675" kern="120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in Châtenay-Malabry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0A845E3-32B4-B355-AF76-ADA45557E1E6}"/>
                </a:ext>
              </a:extLst>
            </p:cNvPr>
            <p:cNvSpPr txBox="1"/>
            <p:nvPr/>
          </p:nvSpPr>
          <p:spPr>
            <a:xfrm>
              <a:off x="5072103" y="2017662"/>
              <a:ext cx="853141" cy="9002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hangingPunct="1"/>
              <a: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Since 2003, the Industrial facility for grouping, storage and disposal </a:t>
              </a:r>
              <a:r>
                <a:rPr lang="en-GB" sz="675" b="1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lang="en-GB" sz="675" b="1" kern="1200" dirty="0" err="1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Cires</a:t>
              </a:r>
              <a:r>
                <a:rPr lang="en-GB" sz="675" b="1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)</a:t>
              </a:r>
              <a: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 in Aube: for </a:t>
              </a:r>
              <a:r>
                <a:rPr lang="en-GB" sz="1200" b="1" kern="1200" dirty="0" err="1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VLLW</a:t>
              </a:r>
              <a:endParaRPr lang="en-GB" sz="900" b="1" kern="1200" dirty="0">
                <a:solidFill>
                  <a:srgbClr val="5D99D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995E8AF-62F9-0F13-D699-774D741B0A72}"/>
                </a:ext>
              </a:extLst>
            </p:cNvPr>
            <p:cNvSpPr txBox="1"/>
            <p:nvPr/>
          </p:nvSpPr>
          <p:spPr>
            <a:xfrm>
              <a:off x="4824019" y="3004468"/>
              <a:ext cx="912413" cy="981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hangingPunct="1"/>
              <a: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Meuse/Haute-Marne Centre </a:t>
              </a:r>
              <a:r>
                <a:rPr lang="en-GB" sz="675" b="1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lang="en-GB" sz="675" b="1" kern="1200" dirty="0" err="1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CMHM</a:t>
              </a:r>
              <a:r>
                <a:rPr lang="en-GB" sz="675" b="1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)</a:t>
              </a:r>
              <a:r>
                <a:rPr lang="en-GB" sz="675" kern="1200" dirty="0">
                  <a:solidFill>
                    <a:srgbClr val="001E80"/>
                  </a:solidFill>
                  <a:latin typeface="Calibri" panose="020F0502020204030204"/>
                  <a:ea typeface="+mn-ea"/>
                  <a:cs typeface="+mn-cs"/>
                </a:rPr>
                <a:t>, research into a deep geological repository</a:t>
              </a:r>
            </a:p>
            <a:p>
              <a:pPr defTabSz="685800" hangingPunct="1"/>
              <a:r>
                <a:rPr lang="en-GB" sz="1200" b="1" kern="1200" dirty="0" err="1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HLW</a:t>
              </a:r>
              <a:r>
                <a:rPr lang="en-GB" sz="1200" b="1" kern="1200" dirty="0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lang="en-GB" sz="1200" b="1" kern="1200" dirty="0" err="1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ILW</a:t>
              </a:r>
              <a:r>
                <a:rPr lang="en-GB" sz="1200" b="1" kern="1200" dirty="0">
                  <a:solidFill>
                    <a:srgbClr val="5D99D0"/>
                  </a:solidFill>
                  <a:latin typeface="Calibri" panose="020F0502020204030204"/>
                  <a:ea typeface="+mn-ea"/>
                  <a:cs typeface="+mn-cs"/>
                </a:rPr>
                <a:t>-LL</a:t>
              </a:r>
            </a:p>
          </p:txBody>
        </p:sp>
      </p:grpSp>
      <p:pic>
        <p:nvPicPr>
          <p:cNvPr id="30" name="Caméra 29">
            <a:extLst>
              <a:ext uri="{FF2B5EF4-FFF2-40B4-BE49-F238E27FC236}">
                <a16:creationId xmlns:a16="http://schemas.microsoft.com/office/drawing/2014/main" id="{4B949489-D9EE-A06C-81E5-6237C855D8A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4138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3"/>
          <p:cNvSpPr>
            <a:spLocks noGrp="1"/>
          </p:cNvSpPr>
          <p:nvPr>
            <p:ph type="title"/>
          </p:nvPr>
        </p:nvSpPr>
        <p:spPr>
          <a:xfrm>
            <a:off x="144834" y="262330"/>
            <a:ext cx="7127167" cy="725244"/>
          </a:xfrm>
        </p:spPr>
        <p:txBody>
          <a:bodyPr>
            <a:normAutofit/>
          </a:bodyPr>
          <a:lstStyle/>
          <a:p>
            <a:pPr marL="1527137"/>
            <a:r>
              <a:rPr lang="fr-FR" dirty="0"/>
              <a:t>VLLW &amp; LLW </a:t>
            </a:r>
            <a:r>
              <a:rPr lang="fr-FR" dirty="0" err="1"/>
              <a:t>Disposals</a:t>
            </a:r>
            <a:r>
              <a:rPr lang="fr-FR" dirty="0"/>
              <a:t>, 2023 key figures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9A5C0E-6346-8B54-EC25-861F020A5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00" y="1130034"/>
            <a:ext cx="1601027" cy="112550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5CE7B06-F54B-F07A-459B-E2901A9FD8E4}"/>
              </a:ext>
            </a:extLst>
          </p:cNvPr>
          <p:cNvSpPr>
            <a:spLocks/>
          </p:cNvSpPr>
          <p:nvPr/>
        </p:nvSpPr>
        <p:spPr>
          <a:xfrm>
            <a:off x="3591853" y="1389279"/>
            <a:ext cx="4956240" cy="2364941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>
              <a:tabLst>
                <a:tab pos="2779713" algn="l"/>
              </a:tabLst>
            </a:pPr>
            <a:r>
              <a:rPr lang="en-US" sz="1400" dirty="0">
                <a:solidFill>
                  <a:srgbClr val="003B8E"/>
                </a:solidFill>
              </a:rPr>
              <a:t>VLLW Facility (</a:t>
            </a:r>
            <a:r>
              <a:rPr lang="en-US" sz="1400" dirty="0" err="1">
                <a:solidFill>
                  <a:srgbClr val="003B8E"/>
                </a:solidFill>
              </a:rPr>
              <a:t>Cires</a:t>
            </a:r>
            <a:r>
              <a:rPr lang="en-US" sz="1400" dirty="0">
                <a:solidFill>
                  <a:srgbClr val="003B8E"/>
                </a:solidFill>
              </a:rPr>
              <a:t>) - 650,000 m3 licensed capacity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dirty="0">
                <a:solidFill>
                  <a:srgbClr val="C7049B"/>
                </a:solidFill>
              </a:rPr>
              <a:t>20 years operation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dirty="0">
                <a:solidFill>
                  <a:srgbClr val="C7049B"/>
                </a:solidFill>
              </a:rPr>
              <a:t>Volume of waste disposed (2023) :	  </a:t>
            </a:r>
            <a:r>
              <a:rPr lang="en-US" sz="1400" b="1" dirty="0">
                <a:solidFill>
                  <a:srgbClr val="C7049B"/>
                </a:solidFill>
              </a:rPr>
              <a:t>17,767 m3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b="1" dirty="0">
                <a:solidFill>
                  <a:srgbClr val="C7049B"/>
                </a:solidFill>
              </a:rPr>
              <a:t>Total volume disposed of (2003) : 	469,076 m3</a:t>
            </a:r>
          </a:p>
          <a:p>
            <a:pPr>
              <a:tabLst>
                <a:tab pos="2779713" algn="l"/>
              </a:tabLst>
            </a:pPr>
            <a:endParaRPr lang="en-US" sz="1400" dirty="0">
              <a:solidFill>
                <a:srgbClr val="003B8E"/>
              </a:solidFill>
            </a:endParaRPr>
          </a:p>
          <a:p>
            <a:pPr>
              <a:tabLst>
                <a:tab pos="2779713" algn="l"/>
              </a:tabLst>
            </a:pPr>
            <a:endParaRPr lang="en-US" sz="1400" dirty="0">
              <a:solidFill>
                <a:srgbClr val="003B8E"/>
              </a:solidFill>
            </a:endParaRPr>
          </a:p>
          <a:p>
            <a:pPr>
              <a:tabLst>
                <a:tab pos="2779713" algn="l"/>
              </a:tabLst>
            </a:pPr>
            <a:r>
              <a:rPr lang="en-US" sz="1400" dirty="0">
                <a:solidFill>
                  <a:srgbClr val="003B8E"/>
                </a:solidFill>
              </a:rPr>
              <a:t>LLW Facility (CSA) – 1,000,000 m3 licensed capacity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dirty="0">
                <a:solidFill>
                  <a:srgbClr val="C7049B"/>
                </a:solidFill>
              </a:rPr>
              <a:t> 31 years operation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dirty="0">
                <a:solidFill>
                  <a:srgbClr val="C7049B"/>
                </a:solidFill>
              </a:rPr>
              <a:t>Volume of waste disposed (2023) :	    </a:t>
            </a:r>
            <a:r>
              <a:rPr lang="en-US" sz="1400" b="1" dirty="0">
                <a:solidFill>
                  <a:srgbClr val="C7049B"/>
                </a:solidFill>
              </a:rPr>
              <a:t>7,274 m3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b="1" dirty="0">
                <a:solidFill>
                  <a:srgbClr val="C7049B"/>
                </a:solidFill>
              </a:rPr>
              <a:t>Total volume disposed of (2003) : 	378,579 m3</a:t>
            </a:r>
          </a:p>
          <a:p>
            <a:pPr>
              <a:tabLst>
                <a:tab pos="2779713" algn="l"/>
              </a:tabLst>
            </a:pPr>
            <a:r>
              <a:rPr lang="en-US" sz="1400" dirty="0" err="1">
                <a:solidFill>
                  <a:srgbClr val="C7049B"/>
                </a:solidFill>
              </a:rPr>
              <a:t>Rq</a:t>
            </a:r>
            <a:r>
              <a:rPr lang="en-US" sz="1400" dirty="0">
                <a:solidFill>
                  <a:srgbClr val="C7049B"/>
                </a:solidFill>
              </a:rPr>
              <a:t>: (527,000 m3 disposed of at the CSM, closed and in surveillance since 2003</a:t>
            </a:r>
          </a:p>
          <a:p>
            <a:pPr>
              <a:tabLst>
                <a:tab pos="2779713" algn="l"/>
              </a:tabLst>
            </a:pPr>
            <a:endParaRPr lang="en-US" sz="1400" dirty="0">
              <a:solidFill>
                <a:srgbClr val="003B8E"/>
              </a:solidFill>
            </a:endParaRPr>
          </a:p>
          <a:p>
            <a:pPr>
              <a:tabLst>
                <a:tab pos="2779713" algn="l"/>
              </a:tabLst>
            </a:pPr>
            <a:r>
              <a:rPr lang="en-US" sz="1400" dirty="0">
                <a:solidFill>
                  <a:srgbClr val="003B8E"/>
                </a:solidFill>
              </a:rPr>
              <a:t>And more than :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dirty="0">
                <a:solidFill>
                  <a:srgbClr val="C7049B"/>
                </a:solidFill>
              </a:rPr>
              <a:t>3,500 visitors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r>
              <a:rPr lang="en-US" sz="1400" dirty="0">
                <a:solidFill>
                  <a:srgbClr val="C7049B"/>
                </a:solidFill>
              </a:rPr>
              <a:t>70 local projects sponsored/supported</a:t>
            </a:r>
          </a:p>
          <a:p>
            <a:pPr>
              <a:tabLst>
                <a:tab pos="2779713" algn="l"/>
              </a:tabLst>
            </a:pPr>
            <a:endParaRPr lang="en-US" sz="1400" dirty="0">
              <a:solidFill>
                <a:srgbClr val="003B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endParaRPr lang="en-US" sz="1400" b="1" dirty="0">
              <a:solidFill>
                <a:srgbClr val="C7049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endParaRPr lang="en-US" sz="1400" b="1" dirty="0">
              <a:solidFill>
                <a:srgbClr val="C7049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779713" algn="l"/>
              </a:tabLst>
            </a:pPr>
            <a:endParaRPr lang="en-US" sz="1400" b="1" dirty="0">
              <a:solidFill>
                <a:srgbClr val="C7049B"/>
              </a:solidFill>
            </a:endParaRP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CEEB721F-18F4-C785-CF81-914F0378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" t="22226" r="10604" b="13880"/>
          <a:stretch/>
        </p:blipFill>
        <p:spPr>
          <a:xfrm>
            <a:off x="1551792" y="2330807"/>
            <a:ext cx="2040061" cy="1320039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E9677F92-84C8-2FC7-BD09-022783BFE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500" y="3848181"/>
            <a:ext cx="1763688" cy="992075"/>
          </a:xfrm>
          <a:prstGeom prst="rect">
            <a:avLst/>
          </a:prstGeom>
        </p:spPr>
      </p:pic>
      <p:pic>
        <p:nvPicPr>
          <p:cNvPr id="13" name="Caméra 12">
            <a:extLst>
              <a:ext uri="{FF2B5EF4-FFF2-40B4-BE49-F238E27FC236}">
                <a16:creationId xmlns:a16="http://schemas.microsoft.com/office/drawing/2014/main" id="{7E6F9999-8F29-5785-5208-35D0FEF024C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2500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C20262-6313-438D-85E0-76E8031A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Cires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E60520-863D-4CCB-81FE-C13E1F2B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6992"/>
            <a:ext cx="59245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8D0199-8FFB-4C4D-A915-B79E57C5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5" y="2343018"/>
            <a:ext cx="1339199" cy="10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93B2EE-DA43-4F1D-8502-969B779DB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/>
          <a:stretch/>
        </p:blipFill>
        <p:spPr bwMode="auto">
          <a:xfrm>
            <a:off x="6963921" y="3476153"/>
            <a:ext cx="1339200" cy="96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A7FD6DA-DFB9-4D2D-9536-F5B82F9B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21" y="1320766"/>
            <a:ext cx="1339200" cy="89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EA415E1D-F02E-D707-8120-B907DB53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473" y="4690857"/>
            <a:ext cx="1338512" cy="370297"/>
          </a:xfrm>
        </p:spPr>
        <p:txBody>
          <a:bodyPr/>
          <a:lstStyle/>
          <a:p>
            <a:pPr algn="ctr"/>
            <a:r>
              <a:rPr lang="fr-FR" sz="500">
                <a:solidFill>
                  <a:schemeClr val="tx1"/>
                </a:solidFill>
              </a:rPr>
              <a:t>DDP/DICOM/23-0008</a:t>
            </a:r>
            <a:endParaRPr lang="fr-FR" dirty="0"/>
          </a:p>
        </p:txBody>
      </p:sp>
      <p:pic>
        <p:nvPicPr>
          <p:cNvPr id="15" name="Caméra 14">
            <a:extLst>
              <a:ext uri="{FF2B5EF4-FFF2-40B4-BE49-F238E27FC236}">
                <a16:creationId xmlns:a16="http://schemas.microsoft.com/office/drawing/2014/main" id="{B30F9DB7-8792-6839-55B9-9D2DD9C1A42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0105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633E5-006A-4C59-9C1D-045CF137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CSM</a:t>
            </a:r>
          </a:p>
        </p:txBody>
      </p:sp>
      <p:pic>
        <p:nvPicPr>
          <p:cNvPr id="7" name="Picture 4" descr="I:\Metiers\COMMUNICATION_MHM_PRESENTATIONS\PPT présentation gabarit\IMG hisoire DR\iiicc1_195.jpg">
            <a:extLst>
              <a:ext uri="{FF2B5EF4-FFF2-40B4-BE49-F238E27FC236}">
                <a16:creationId xmlns:a16="http://schemas.microsoft.com/office/drawing/2014/main" id="{3C9D3A09-113A-4EEE-855F-F632F96E0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047793"/>
            <a:ext cx="1609870" cy="11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:\Metiers\COMMUNICATION_MHM_PRESENTATIONS\PPT présentation gabarit\IMG hisoire DR\iiice1_068.jpg">
            <a:extLst>
              <a:ext uri="{FF2B5EF4-FFF2-40B4-BE49-F238E27FC236}">
                <a16:creationId xmlns:a16="http://schemas.microsoft.com/office/drawing/2014/main" id="{2FDD2291-76AD-4D6E-AAB8-E25F0A6A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15369"/>
            <a:ext cx="1609870" cy="10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M:\Metiers\Communication_Rezo\Photos\_KIT PHOTOS\CSM\iiice2_007.jpg">
            <a:extLst>
              <a:ext uri="{FF2B5EF4-FFF2-40B4-BE49-F238E27FC236}">
                <a16:creationId xmlns:a16="http://schemas.microsoft.com/office/drawing/2014/main" id="{6A85A79B-CF71-47BA-8F27-854E599E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51083"/>
            <a:ext cx="1637310" cy="10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5BBB0C-2CF0-4FED-8D0F-2C753FDBF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37" y="1158027"/>
            <a:ext cx="5112568" cy="3406376"/>
          </a:xfrm>
          <a:prstGeom prst="rect">
            <a:avLst/>
          </a:prstGeom>
        </p:spPr>
      </p:pic>
      <p:pic>
        <p:nvPicPr>
          <p:cNvPr id="19" name="Caméra 18">
            <a:extLst>
              <a:ext uri="{FF2B5EF4-FFF2-40B4-BE49-F238E27FC236}">
                <a16:creationId xmlns:a16="http://schemas.microsoft.com/office/drawing/2014/main" id="{53378FAE-4C04-351A-DD6A-633E5BF8956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5928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C20262-6313-438D-85E0-76E8031A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CSA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BC4E2F0-E40B-48DA-9479-92007691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8863"/>
            <a:ext cx="5544616" cy="36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denis-vienot-m\Desktop\prez CEA\avant remp.JPEG">
            <a:extLst>
              <a:ext uri="{FF2B5EF4-FFF2-40B4-BE49-F238E27FC236}">
                <a16:creationId xmlns:a16="http://schemas.microsoft.com/office/drawing/2014/main" id="{D5712C9F-CA05-411C-A615-B5A9636AA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24561" b="6298"/>
          <a:stretch/>
        </p:blipFill>
        <p:spPr bwMode="auto">
          <a:xfrm>
            <a:off x="6171781" y="1064117"/>
            <a:ext cx="2200437" cy="11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denis-vienot-m\Desktop\prez CEA\après remp.JPEG">
            <a:extLst>
              <a:ext uri="{FF2B5EF4-FFF2-40B4-BE49-F238E27FC236}">
                <a16:creationId xmlns:a16="http://schemas.microsoft.com/office/drawing/2014/main" id="{A832050D-4D01-4614-AA2B-BB16A67E3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1" b="4758"/>
          <a:stretch/>
        </p:blipFill>
        <p:spPr bwMode="auto">
          <a:xfrm>
            <a:off x="6179214" y="3655992"/>
            <a:ext cx="2185572" cy="11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8A7CA23-1257-4B72-8A2E-F7202B32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14" y="2283521"/>
            <a:ext cx="1860634" cy="12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méra 17">
            <a:extLst>
              <a:ext uri="{FF2B5EF4-FFF2-40B4-BE49-F238E27FC236}">
                <a16:creationId xmlns:a16="http://schemas.microsoft.com/office/drawing/2014/main" id="{AC56AB9F-9478-6702-427E-8F729E6304B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2899" y="20588"/>
            <a:ext cx="1543050" cy="154305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737938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10.4"/>
</p:tagLst>
</file>

<file path=ppt/theme/theme1.xml><?xml version="1.0" encoding="utf-8"?>
<a:theme xmlns:a="http://schemas.openxmlformats.org/drawingml/2006/main" name="Modèle Andra - Sans photo">
  <a:themeElements>
    <a:clrScheme name="Andra">
      <a:dk1>
        <a:srgbClr val="000000"/>
      </a:dk1>
      <a:lt1>
        <a:sysClr val="window" lastClr="FFFFFF"/>
      </a:lt1>
      <a:dk2>
        <a:srgbClr val="003B8E"/>
      </a:dk2>
      <a:lt2>
        <a:srgbClr val="33892D"/>
      </a:lt2>
      <a:accent1>
        <a:srgbClr val="33892D"/>
      </a:accent1>
      <a:accent2>
        <a:srgbClr val="F39900"/>
      </a:accent2>
      <a:accent3>
        <a:srgbClr val="003B8E"/>
      </a:accent3>
      <a:accent4>
        <a:srgbClr val="C40098"/>
      </a:accent4>
      <a:accent5>
        <a:srgbClr val="493829"/>
      </a:accent5>
      <a:accent6>
        <a:srgbClr val="B9D300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tContentFilenet[1]  -  Lecture seule" id="{9453CFF0-3FB9-41EE-95B9-2355D4813149}" vid="{AAF35A8F-2FFC-4017-B995-F65154B8B259}"/>
    </a:ext>
  </a:extLst>
</a:theme>
</file>

<file path=ppt/theme/theme2.xml><?xml version="1.0" encoding="utf-8"?>
<a:theme xmlns:a="http://schemas.openxmlformats.org/drawingml/2006/main" name="Modèle Andra - Photo libre">
  <a:themeElements>
    <a:clrScheme name="Andra">
      <a:dk1>
        <a:srgbClr val="000000"/>
      </a:dk1>
      <a:lt1>
        <a:sysClr val="window" lastClr="FFFFFF"/>
      </a:lt1>
      <a:dk2>
        <a:srgbClr val="003B8E"/>
      </a:dk2>
      <a:lt2>
        <a:srgbClr val="33892D"/>
      </a:lt2>
      <a:accent1>
        <a:srgbClr val="33892D"/>
      </a:accent1>
      <a:accent2>
        <a:srgbClr val="F35A00"/>
      </a:accent2>
      <a:accent3>
        <a:srgbClr val="003B8E"/>
      </a:accent3>
      <a:accent4>
        <a:srgbClr val="C40098"/>
      </a:accent4>
      <a:accent5>
        <a:srgbClr val="493829"/>
      </a:accent5>
      <a:accent6>
        <a:srgbClr val="B9D300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etContentFilenet[1]  -  Lecture seule" id="{9453CFF0-3FB9-41EE-95B9-2355D4813149}" vid="{5BF57CDA-970D-4237-BC44-5F481D7DD71F}"/>
    </a:ext>
  </a:extLst>
</a:theme>
</file>

<file path=ppt/theme/theme3.xml><?xml version="1.0" encoding="utf-8"?>
<a:theme xmlns:a="http://schemas.openxmlformats.org/drawingml/2006/main" name="Modèle Andra - Photo 1">
  <a:themeElements>
    <a:clrScheme name="Andra">
      <a:dk1>
        <a:srgbClr val="000000"/>
      </a:dk1>
      <a:lt1>
        <a:sysClr val="window" lastClr="FFFFFF"/>
      </a:lt1>
      <a:dk2>
        <a:srgbClr val="003B8E"/>
      </a:dk2>
      <a:lt2>
        <a:srgbClr val="33892D"/>
      </a:lt2>
      <a:accent1>
        <a:srgbClr val="F39900"/>
      </a:accent1>
      <a:accent2>
        <a:srgbClr val="61B4E8"/>
      </a:accent2>
      <a:accent3>
        <a:srgbClr val="C40098"/>
      </a:accent3>
      <a:accent4>
        <a:srgbClr val="493829"/>
      </a:accent4>
      <a:accent5>
        <a:srgbClr val="B9D300"/>
      </a:accent5>
      <a:accent6>
        <a:srgbClr val="948683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tContentFilenet[1]  -  Lecture seule" id="{9453CFF0-3FB9-41EE-95B9-2355D4813149}" vid="{6E3DC36A-2B0A-423D-AB76-9BA22FAC9A2F}"/>
    </a:ext>
  </a:extLst>
</a:theme>
</file>

<file path=ppt/theme/theme4.xml><?xml version="1.0" encoding="utf-8"?>
<a:theme xmlns:a="http://schemas.openxmlformats.org/drawingml/2006/main" name="Modèle Andra - Photo 2">
  <a:themeElements>
    <a:clrScheme name="Andra">
      <a:dk1>
        <a:srgbClr val="000000"/>
      </a:dk1>
      <a:lt1>
        <a:sysClr val="window" lastClr="FFFFFF"/>
      </a:lt1>
      <a:dk2>
        <a:srgbClr val="003B8E"/>
      </a:dk2>
      <a:lt2>
        <a:srgbClr val="33892D"/>
      </a:lt2>
      <a:accent1>
        <a:srgbClr val="F39900"/>
      </a:accent1>
      <a:accent2>
        <a:srgbClr val="61B4E8"/>
      </a:accent2>
      <a:accent3>
        <a:srgbClr val="C40098"/>
      </a:accent3>
      <a:accent4>
        <a:srgbClr val="493829"/>
      </a:accent4>
      <a:accent5>
        <a:srgbClr val="B9D300"/>
      </a:accent5>
      <a:accent6>
        <a:srgbClr val="948683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tContentFilenet[1]  -  Lecture seule" id="{9453CFF0-3FB9-41EE-95B9-2355D4813149}" vid="{764BE34D-1118-45B0-B731-6A95AD427A62}"/>
    </a:ext>
  </a:extLst>
</a:theme>
</file>

<file path=ppt/theme/theme5.xml><?xml version="1.0" encoding="utf-8"?>
<a:theme xmlns:a="http://schemas.openxmlformats.org/drawingml/2006/main" name="Modèle Andra - Photo 3">
  <a:themeElements>
    <a:clrScheme name="Andra">
      <a:dk1>
        <a:srgbClr val="000000"/>
      </a:dk1>
      <a:lt1>
        <a:sysClr val="window" lastClr="FFFFFF"/>
      </a:lt1>
      <a:dk2>
        <a:srgbClr val="003B8E"/>
      </a:dk2>
      <a:lt2>
        <a:srgbClr val="33892D"/>
      </a:lt2>
      <a:accent1>
        <a:srgbClr val="F39900"/>
      </a:accent1>
      <a:accent2>
        <a:srgbClr val="61B4E8"/>
      </a:accent2>
      <a:accent3>
        <a:srgbClr val="C40098"/>
      </a:accent3>
      <a:accent4>
        <a:srgbClr val="493829"/>
      </a:accent4>
      <a:accent5>
        <a:srgbClr val="B9D300"/>
      </a:accent5>
      <a:accent6>
        <a:srgbClr val="948683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tContentFilenet[1]  -  Lecture seule" id="{9453CFF0-3FB9-41EE-95B9-2355D4813149}" vid="{1A761C51-25C3-4711-A305-08C92CE8CD1D}"/>
    </a:ext>
  </a:extLst>
</a:theme>
</file>

<file path=ppt/theme/theme6.xml><?xml version="1.0" encoding="utf-8"?>
<a:theme xmlns:a="http://schemas.openxmlformats.org/drawingml/2006/main" name="Modèle Andra - Photo 4">
  <a:themeElements>
    <a:clrScheme name="Andra">
      <a:dk1>
        <a:srgbClr val="000000"/>
      </a:dk1>
      <a:lt1>
        <a:sysClr val="window" lastClr="FFFFFF"/>
      </a:lt1>
      <a:dk2>
        <a:srgbClr val="003B8E"/>
      </a:dk2>
      <a:lt2>
        <a:srgbClr val="33892D"/>
      </a:lt2>
      <a:accent1>
        <a:srgbClr val="F39900"/>
      </a:accent1>
      <a:accent2>
        <a:srgbClr val="61B4E8"/>
      </a:accent2>
      <a:accent3>
        <a:srgbClr val="C40098"/>
      </a:accent3>
      <a:accent4>
        <a:srgbClr val="493829"/>
      </a:accent4>
      <a:accent5>
        <a:srgbClr val="B9D300"/>
      </a:accent5>
      <a:accent6>
        <a:srgbClr val="948683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tContentFilenet[1]  -  Lecture seule" id="{9453CFF0-3FB9-41EE-95B9-2355D4813149}" vid="{52757D55-BA81-479A-8F6E-B1B9612307E5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7A8BEB74BC94F9F8BA119A4F81761" ma:contentTypeVersion="5" ma:contentTypeDescription="Crée un document." ma:contentTypeScope="" ma:versionID="824889524e2320497257a9d4c96767df">
  <xsd:schema xmlns:xsd="http://www.w3.org/2001/XMLSchema" xmlns:xs="http://www.w3.org/2001/XMLSchema" xmlns:p="http://schemas.microsoft.com/office/2006/metadata/properties" xmlns:ns3="6b229fca-adcf-4f90-8eba-3549d5a903e4" xmlns:ns4="9235c9a2-6973-4369-92da-94f802cc11e7" targetNamespace="http://schemas.microsoft.com/office/2006/metadata/properties" ma:root="true" ma:fieldsID="01e7804a58dfcb7e67ba8706eb2325fe" ns3:_="" ns4:_="">
    <xsd:import namespace="6b229fca-adcf-4f90-8eba-3549d5a903e4"/>
    <xsd:import namespace="9235c9a2-6973-4369-92da-94f802cc11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29fca-adcf-4f90-8eba-3549d5a903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5c9a2-6973-4369-92da-94f802cc11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6C3E9C-AC26-4732-B1C0-43A1BE719C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29fca-adcf-4f90-8eba-3549d5a903e4"/>
    <ds:schemaRef ds:uri="9235c9a2-6973-4369-92da-94f802cc1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D23408-C9AD-4BAB-B52E-327A309457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D21B4-45C8-4175-A679-BDAC8EB94F7E}">
  <ds:schemaRefs>
    <ds:schemaRef ds:uri="6b229fca-adcf-4f90-8eba-3549d5a903e4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9235c9a2-6973-4369-92da-94f802cc11e7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 PPT Andra</Template>
  <TotalTime>3330</TotalTime>
  <Words>2700</Words>
  <Application>Microsoft Office PowerPoint</Application>
  <PresentationFormat>Affichage à l'écran (16:9)</PresentationFormat>
  <Paragraphs>333</Paragraphs>
  <Slides>30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Arial</vt:lpstr>
      <vt:lpstr>Bradley Hand ITC</vt:lpstr>
      <vt:lpstr>Calibri</vt:lpstr>
      <vt:lpstr>Courier New</vt:lpstr>
      <vt:lpstr>Lucida Sans</vt:lpstr>
      <vt:lpstr>Lucida Sans Unicode</vt:lpstr>
      <vt:lpstr>Wingdings</vt:lpstr>
      <vt:lpstr>Modèle Andra - Sans photo</vt:lpstr>
      <vt:lpstr>Modèle Andra - Photo libre</vt:lpstr>
      <vt:lpstr>Modèle Andra - Photo 1</vt:lpstr>
      <vt:lpstr>Modèle Andra - Photo 2</vt:lpstr>
      <vt:lpstr>Modèle Andra - Photo 3</vt:lpstr>
      <vt:lpstr>Modèle Andra - Photo 4</vt:lpstr>
      <vt:lpstr>ere</vt:lpstr>
      <vt:lpstr> Radioactive waste origins, volumes and classification</vt:lpstr>
      <vt:lpstr>Breakdown of volume and radioactivity levels</vt:lpstr>
      <vt:lpstr>Disposal solutions and Projects status in France</vt:lpstr>
      <vt:lpstr>French National Radioactive Waste Management Agency</vt:lpstr>
      <vt:lpstr>VLLW &amp; LLW Disposals, 2023 key figures</vt:lpstr>
      <vt:lpstr>Cires </vt:lpstr>
      <vt:lpstr>CSM</vt:lpstr>
      <vt:lpstr>CSA </vt:lpstr>
      <vt:lpstr>Cigéo, the French Deep Geological Repository project</vt:lpstr>
      <vt:lpstr>ILW-LL and HLW from reprocessing</vt:lpstr>
      <vt:lpstr>Cigéo : A Mature Project</vt:lpstr>
      <vt:lpstr>From public information to effective public involvement</vt:lpstr>
      <vt:lpstr>     For 30 years, the pillars for building and   maintaining trust</vt:lpstr>
      <vt:lpstr>The stakeholder involvement process</vt:lpstr>
      <vt:lpstr>Catch the public’s interest</vt:lpstr>
      <vt:lpstr>Create interest and be visible</vt:lpstr>
      <vt:lpstr>Inform the public</vt:lpstr>
      <vt:lpstr>Conduct a dialogue  </vt:lpstr>
      <vt:lpstr>Conduct a dialogue  </vt:lpstr>
      <vt:lpstr>Extend dialogue means to new medias</vt:lpstr>
      <vt:lpstr>Innovate in dialogue</vt:lpstr>
      <vt:lpstr>Consult the public</vt:lpstr>
      <vt:lpstr>Involve the territory and consult inhabitants  </vt:lpstr>
      <vt:lpstr>Andra is also a major actor in the region</vt:lpstr>
      <vt:lpstr>Examples of long-term participatory schemes</vt:lpstr>
      <vt:lpstr> National consultation on the Industrial Pilot Phase  </vt:lpstr>
      <vt:lpstr>Local consultation on Cigeo’s regional integration</vt:lpstr>
      <vt:lpstr>In conclusion</vt:lpstr>
      <vt:lpstr>ere</vt:lpstr>
    </vt:vector>
  </TitlesOfParts>
  <Company>ANDRA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Radioactive waste Management in France</dc:title>
  <dc:creator>MAERTENS Marie</dc:creator>
  <cp:lastModifiedBy>HUBERT Fabien</cp:lastModifiedBy>
  <cp:revision>163</cp:revision>
  <cp:lastPrinted>2022-06-09T08:42:26Z</cp:lastPrinted>
  <dcterms:created xsi:type="dcterms:W3CDTF">2021-11-24T07:24:04Z</dcterms:created>
  <dcterms:modified xsi:type="dcterms:W3CDTF">2024-10-09T21:06:48Z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0x01010097D7A8BEB74BC94F9F8BA119A4F81761</vt:lpwstr>
  </property>
</Properties>
</file>